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notesMasterIdLst>
    <p:notesMasterId r:id="rId33"/>
  </p:notesMasterIdLst>
  <p:sldIdLst>
    <p:sldId id="257" r:id="rId6"/>
    <p:sldId id="258" r:id="rId7"/>
    <p:sldId id="259" r:id="rId8"/>
    <p:sldId id="286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1" r:id="rId26"/>
    <p:sldId id="277" r:id="rId27"/>
    <p:sldId id="278" r:id="rId28"/>
    <p:sldId id="279" r:id="rId29"/>
    <p:sldId id="280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183A"/>
    <a:srgbClr val="094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92" y="6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Niner" userId="f755cb24-d071-4314-baae-755b2a3256db" providerId="ADAL" clId="{C078043D-7F02-49EE-A47C-6B0275D9DDA5}"/>
    <pc:docChg chg="undo custSel modSld">
      <pc:chgData name="Matthew Niner" userId="f755cb24-d071-4314-baae-755b2a3256db" providerId="ADAL" clId="{C078043D-7F02-49EE-A47C-6B0275D9DDA5}" dt="2025-04-09T19:03:34.072" v="149" actId="1076"/>
      <pc:docMkLst>
        <pc:docMk/>
      </pc:docMkLst>
      <pc:sldChg chg="addSp delSp modSp mod">
        <pc:chgData name="Matthew Niner" userId="f755cb24-d071-4314-baae-755b2a3256db" providerId="ADAL" clId="{C078043D-7F02-49EE-A47C-6B0275D9DDA5}" dt="2025-04-09T19:03:34.072" v="149" actId="1076"/>
        <pc:sldMkLst>
          <pc:docMk/>
          <pc:sldMk cId="3084587431" sldId="285"/>
        </pc:sldMkLst>
        <pc:spChg chg="add del mod">
          <ac:chgData name="Matthew Niner" userId="f755cb24-d071-4314-baae-755b2a3256db" providerId="ADAL" clId="{C078043D-7F02-49EE-A47C-6B0275D9DDA5}" dt="2025-04-09T19:03:26.589" v="148" actId="1076"/>
          <ac:spMkLst>
            <pc:docMk/>
            <pc:sldMk cId="3084587431" sldId="285"/>
            <ac:spMk id="3" creationId="{4E1094A1-CA05-9CB3-CDEA-86D46B6FB04A}"/>
          </ac:spMkLst>
        </pc:spChg>
        <pc:spChg chg="del mod">
          <ac:chgData name="Matthew Niner" userId="f755cb24-d071-4314-baae-755b2a3256db" providerId="ADAL" clId="{C078043D-7F02-49EE-A47C-6B0275D9DDA5}" dt="2025-04-09T19:03:21.307" v="144" actId="478"/>
          <ac:spMkLst>
            <pc:docMk/>
            <pc:sldMk cId="3084587431" sldId="285"/>
            <ac:spMk id="4" creationId="{8195C233-1460-C916-BA8B-3919DBC9AF17}"/>
          </ac:spMkLst>
        </pc:spChg>
        <pc:spChg chg="mod">
          <ac:chgData name="Matthew Niner" userId="f755cb24-d071-4314-baae-755b2a3256db" providerId="ADAL" clId="{C078043D-7F02-49EE-A47C-6B0275D9DDA5}" dt="2025-04-09T19:03:34.072" v="149" actId="1076"/>
          <ac:spMkLst>
            <pc:docMk/>
            <pc:sldMk cId="3084587431" sldId="285"/>
            <ac:spMk id="13" creationId="{EC25C42A-6CB4-D1A4-BFFF-748A99E01D7E}"/>
          </ac:spMkLst>
        </pc:spChg>
        <pc:spChg chg="add del mod">
          <ac:chgData name="Matthew Niner" userId="f755cb24-d071-4314-baae-755b2a3256db" providerId="ADAL" clId="{C078043D-7F02-49EE-A47C-6B0275D9DDA5}" dt="2025-04-09T19:03:34.072" v="149" actId="1076"/>
          <ac:spMkLst>
            <pc:docMk/>
            <pc:sldMk cId="3084587431" sldId="285"/>
            <ac:spMk id="14" creationId="{86921912-9803-5323-CB15-3879EC6E3E46}"/>
          </ac:spMkLst>
        </pc:spChg>
        <pc:spChg chg="del">
          <ac:chgData name="Matthew Niner" userId="f755cb24-d071-4314-baae-755b2a3256db" providerId="ADAL" clId="{C078043D-7F02-49EE-A47C-6B0275D9DDA5}" dt="2025-04-09T18:59:12.741" v="53" actId="478"/>
          <ac:spMkLst>
            <pc:docMk/>
            <pc:sldMk cId="3084587431" sldId="285"/>
            <ac:spMk id="15" creationId="{42AD56E4-5323-9746-DA17-C78160D75656}"/>
          </ac:spMkLst>
        </pc:spChg>
        <pc:spChg chg="add del mod">
          <ac:chgData name="Matthew Niner" userId="f755cb24-d071-4314-baae-755b2a3256db" providerId="ADAL" clId="{C078043D-7F02-49EE-A47C-6B0275D9DDA5}" dt="2025-04-09T19:03:34.072" v="149" actId="1076"/>
          <ac:spMkLst>
            <pc:docMk/>
            <pc:sldMk cId="3084587431" sldId="285"/>
            <ac:spMk id="16" creationId="{D61C51DA-7526-9DE3-C8FC-6DC97AEFF045}"/>
          </ac:spMkLst>
        </pc:spChg>
        <pc:picChg chg="mod">
          <ac:chgData name="Matthew Niner" userId="f755cb24-d071-4314-baae-755b2a3256db" providerId="ADAL" clId="{C078043D-7F02-49EE-A47C-6B0275D9DDA5}" dt="2025-04-09T19:03:34.072" v="149" actId="1076"/>
          <ac:picMkLst>
            <pc:docMk/>
            <pc:sldMk cId="3084587431" sldId="285"/>
            <ac:picMk id="8" creationId="{84262880-28A3-8127-442A-8FF501272AA8}"/>
          </ac:picMkLst>
        </pc:picChg>
        <pc:picChg chg="add del mod">
          <ac:chgData name="Matthew Niner" userId="f755cb24-d071-4314-baae-755b2a3256db" providerId="ADAL" clId="{C078043D-7F02-49EE-A47C-6B0275D9DDA5}" dt="2025-04-09T19:01:34.194" v="67" actId="478"/>
          <ac:picMkLst>
            <pc:docMk/>
            <pc:sldMk cId="3084587431" sldId="285"/>
            <ac:picMk id="9" creationId="{FAEF4A58-ED9F-A38A-A1CA-2E3944F87316}"/>
          </ac:picMkLst>
        </pc:picChg>
        <pc:picChg chg="del mod">
          <ac:chgData name="Matthew Niner" userId="f755cb24-d071-4314-baae-755b2a3256db" providerId="ADAL" clId="{C078043D-7F02-49EE-A47C-6B0275D9DDA5}" dt="2025-04-09T19:01:34.766" v="68" actId="478"/>
          <ac:picMkLst>
            <pc:docMk/>
            <pc:sldMk cId="3084587431" sldId="285"/>
            <ac:picMk id="10" creationId="{03A61F5F-1D08-4DE9-D90E-2B77F5A77FDC}"/>
          </ac:picMkLst>
        </pc:picChg>
        <pc:picChg chg="mod">
          <ac:chgData name="Matthew Niner" userId="f755cb24-d071-4314-baae-755b2a3256db" providerId="ADAL" clId="{C078043D-7F02-49EE-A47C-6B0275D9DDA5}" dt="2025-04-09T19:03:34.072" v="149" actId="1076"/>
          <ac:picMkLst>
            <pc:docMk/>
            <pc:sldMk cId="3084587431" sldId="285"/>
            <ac:picMk id="17" creationId="{D52DB7CD-4F2E-A6D9-0292-134C872CE600}"/>
          </ac:picMkLst>
        </pc:picChg>
        <pc:picChg chg="add">
          <ac:chgData name="Matthew Niner" userId="f755cb24-d071-4314-baae-755b2a3256db" providerId="ADAL" clId="{C078043D-7F02-49EE-A47C-6B0275D9DDA5}" dt="2025-04-09T19:00:12.601" v="56"/>
          <ac:picMkLst>
            <pc:docMk/>
            <pc:sldMk cId="3084587431" sldId="285"/>
            <ac:picMk id="1026" creationId="{E6DB76DA-2EFC-3B4F-A1A9-55A1A1A43C1F}"/>
          </ac:picMkLst>
        </pc:picChg>
        <pc:picChg chg="add mod">
          <ac:chgData name="Matthew Niner" userId="f755cb24-d071-4314-baae-755b2a3256db" providerId="ADAL" clId="{C078043D-7F02-49EE-A47C-6B0275D9DDA5}" dt="2025-04-09T19:03:34.072" v="149" actId="1076"/>
          <ac:picMkLst>
            <pc:docMk/>
            <pc:sldMk cId="3084587431" sldId="285"/>
            <ac:picMk id="1028" creationId="{19558C04-8F64-19C6-CF8F-A15B9AA6BF35}"/>
          </ac:picMkLst>
        </pc:picChg>
        <pc:picChg chg="add">
          <ac:chgData name="Matthew Niner" userId="f755cb24-d071-4314-baae-755b2a3256db" providerId="ADAL" clId="{C078043D-7F02-49EE-A47C-6B0275D9DDA5}" dt="2025-04-09T19:01:15.430" v="63"/>
          <ac:picMkLst>
            <pc:docMk/>
            <pc:sldMk cId="3084587431" sldId="285"/>
            <ac:picMk id="1030" creationId="{038E345B-C69E-0BE8-A877-25FA26270B0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11F7E-3A57-4AE5-AB81-CE031D65E44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1BA93-8870-410C-9006-D454BA7B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1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49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93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C4F1-F33A-B020-4E18-4F8F081A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7A640-C080-EA56-1071-FFA2919C6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A0AA2-A19F-4B41-26E7-9540F1554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0042E-9C3A-AA7F-CC92-E63A58204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FDDBDB-4AB4-E9CD-5448-78E87E83B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20C914-DDAC-49EE-84D8-1FA303EB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A61C9-A9C0-4305-B260-825C5D9DFA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1BC9A-5981-70FD-66B3-F2EF3000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3C332A-A37D-05D0-D42E-B7EC17E7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4FD8B-0035-46A1-8F4E-0207CF70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2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855EC-85D0-ACD3-BE0B-38A69DD01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28547-B999-166F-C66C-ACA8B2B8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A61C9-A9C0-4305-B260-825C5D9DFA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D0D32-CADC-A866-1ED0-CE4528BEA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34D2A-8B38-6E29-BA96-7C99A85B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4FD8B-0035-46A1-8F4E-0207CF70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17A610-C063-2F1E-E7E3-F0A9E9D3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A61C9-A9C0-4305-B260-825C5D9DFA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31B32-8F41-60D6-84F9-139DEDDF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F04C1-2B4C-C55F-7959-78359B6F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4FD8B-0035-46A1-8F4E-0207CF70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42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89A94-7FD9-E765-2CC5-5B9F1862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44E19-74DA-4A27-0F7D-50DAAD194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8BC67-20E8-1094-8040-452636BC8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C0E11-4942-8CBD-5135-EF3D0CAF8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A61C9-A9C0-4305-B260-825C5D9DFA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9C9B1-227D-B52C-4014-4F9B0E95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26AA5-2E05-BDD9-FD07-6515B86E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4FD8B-0035-46A1-8F4E-0207CF70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8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992B-33AB-4A1F-A72A-DF12313D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DA688D-9CD2-22B7-48CD-CE1D15E1A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956E4-7055-40C5-3298-EEFF9396E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C4719-F76F-B4EB-13F7-7B85AF10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A61C9-A9C0-4305-B260-825C5D9DFA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ADA10-DF8B-3C51-2EFA-45024DA80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01754-F43F-5BDD-B192-F87DA5EF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4FD8B-0035-46A1-8F4E-0207CF70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7E16-35BD-AA24-3DC5-468CD677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3046D-C54F-4B4E-1208-0A570AD04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F9EB5-7E94-0AF9-8EDA-B57188B2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A61C9-A9C0-4305-B260-825C5D9DFA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934EE-7266-50F0-B11C-06249B17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6096-82BC-8438-FE6E-E27BAEC5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4FD8B-0035-46A1-8F4E-0207CF70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27295B-6C83-4CB6-36D3-A08B15B01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91CB05-3D44-E881-F639-F6B1165A8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331B1-4999-625A-F47B-313AA3A0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A61C9-A9C0-4305-B260-825C5D9DFA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A56A-E5D2-7841-C7A7-FA52B0ED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14F9B-1775-2D53-04CC-2CBFE341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4FD8B-0035-46A1-8F4E-0207CF70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1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49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16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49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B8B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B8B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60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82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35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0696-E25D-0352-BBB6-33DF5DFC9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D0F77-AD2A-F223-2718-6E5035EEB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F35EC-08F5-9DA7-BC07-60BE588D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A61C9-A9C0-4305-B260-825C5D9DFA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ED5BB-FEDF-8772-8C41-3F6B9EB2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F4E4A-8B38-E49B-5FD2-F1180104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4FD8B-0035-46A1-8F4E-0207CF70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0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BEA1-1615-AAF2-F24A-D4B92F835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F2464-E9AF-6528-6893-D52DE1E6F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C9AFA-0013-79A0-55FB-C22E4079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A61C9-A9C0-4305-B260-825C5D9DFA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6A4E2-ABDA-282E-1993-54D20DE3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B09E6-E687-BABC-8828-7643BC65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4FD8B-0035-46A1-8F4E-0207CF70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0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8612-6EFA-1BA4-D68E-76175B98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FE065-056C-9513-6BAB-2C0D2F326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E092-26BF-E6AF-8309-EF0DEA34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A61C9-A9C0-4305-B260-825C5D9DFA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6AF48-69FE-036D-DF7A-0998EA689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1CFA9-91E2-DFB7-19D1-3905D551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4FD8B-0035-46A1-8F4E-0207CF70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77664-CCC9-FDF5-70E9-434DE75B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D26F0-4023-8D72-B630-E261306E6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F99D5-2776-AD37-B179-2FED599CD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71877-3743-7792-751C-7D2EF6D9B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A61C9-A9C0-4305-B260-825C5D9DFA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BE1D0-BD6B-BA29-74E1-67BBCA58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4DDB1-1C21-8CCD-B3B9-B5C79F6A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4FD8B-0035-46A1-8F4E-0207CF70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295C09-C887-B348-AE95-4FC7FD4B5AFA}"/>
              </a:ext>
            </a:extLst>
          </p:cNvPr>
          <p:cNvSpPr/>
          <p:nvPr userDrawn="1"/>
        </p:nvSpPr>
        <p:spPr>
          <a:xfrm>
            <a:off x="-172872" y="6046062"/>
            <a:ext cx="12537743" cy="811938"/>
          </a:xfrm>
          <a:prstGeom prst="rect">
            <a:avLst/>
          </a:prstGeom>
          <a:solidFill>
            <a:srgbClr val="FBB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44DBC-B741-B048-959B-8F46BCA45F7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936038">
            <a:off x="8451122" y="-2182221"/>
            <a:ext cx="6737655" cy="4001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264589-8610-7F44-8522-9003EC4E924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184932">
            <a:off x="-4024097" y="4054659"/>
            <a:ext cx="8048193" cy="4527109"/>
          </a:xfrm>
          <a:prstGeom prst="rect">
            <a:avLst/>
          </a:prstGeom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F6B64664-34F0-9438-176E-6A75E8CDD90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082" y="5955887"/>
            <a:ext cx="2521718" cy="101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E89AD8-4B15-5D1D-3096-E6D20FAE095D}"/>
              </a:ext>
            </a:extLst>
          </p:cNvPr>
          <p:cNvSpPr/>
          <p:nvPr userDrawn="1"/>
        </p:nvSpPr>
        <p:spPr>
          <a:xfrm>
            <a:off x="-172872" y="6046062"/>
            <a:ext cx="12537743" cy="811938"/>
          </a:xfrm>
          <a:prstGeom prst="rect">
            <a:avLst/>
          </a:prstGeom>
          <a:solidFill>
            <a:srgbClr val="FBB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ECAB74-DD06-47C0-023B-510A3947EF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936038">
            <a:off x="8451122" y="-2182221"/>
            <a:ext cx="6737655" cy="4001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454DC6-3D06-4A87-AA34-F5E65047F90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184932">
            <a:off x="-4024097" y="4054659"/>
            <a:ext cx="8048193" cy="452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5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adr.org/awards/iadr-colgate-research-prevention-travel-awards" TargetMode="External"/><Relationship Id="rId3" Type="http://schemas.openxmlformats.org/officeDocument/2006/relationships/hyperlink" Target="https://www.aadocr.org/awards/aadocr-hatton-competition" TargetMode="External"/><Relationship Id="rId7" Type="http://schemas.openxmlformats.org/officeDocument/2006/relationships/hyperlink" Target="https://www.iadr.org/awards/iadr-hatton-competition-and-awards" TargetMode="External"/><Relationship Id="rId2" Type="http://schemas.openxmlformats.org/officeDocument/2006/relationships/hyperlink" Target="https://www.aadocr.org/awards/aadocr-student-research-fellowship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adocr.org/awards/aadocr-bloc-travel-grant" TargetMode="External"/><Relationship Id="rId5" Type="http://schemas.openxmlformats.org/officeDocument/2006/relationships/hyperlink" Target="https://www.aadocr.org/awards/aadocr-nsrg-rising-researcher-poster-competition-rrpc" TargetMode="External"/><Relationship Id="rId4" Type="http://schemas.openxmlformats.org/officeDocument/2006/relationships/hyperlink" Target="https://www.aadocr.org/awards/aadocr-nsrg-411-rapid-research-competition" TargetMode="External"/><Relationship Id="rId9" Type="http://schemas.openxmlformats.org/officeDocument/2006/relationships/hyperlink" Target="https://www.iadr.org/awards?_page=1&amp;keywords=&amp;_limit=10&amp;affiliation=5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dcr.nih.gov/" TargetMode="External"/><Relationship Id="rId2" Type="http://schemas.openxmlformats.org/officeDocument/2006/relationships/hyperlink" Target="http://www.jdentaled.org/cgi/content/abstract/70/9/909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nsrg@aadocr.or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ADOCR.ORG" TargetMode="External"/><Relationship Id="rId2" Type="http://schemas.openxmlformats.org/officeDocument/2006/relationships/hyperlink" Target="http://www.iadr.org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docr.org/nsr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640966EA-5D8E-F411-DF15-38DE565DD98B}"/>
              </a:ext>
            </a:extLst>
          </p:cNvPr>
          <p:cNvSpPr txBox="1">
            <a:spLocks noChangeArrowheads="1"/>
          </p:cNvSpPr>
          <p:nvPr/>
        </p:nvSpPr>
        <p:spPr>
          <a:xfrm>
            <a:off x="81952" y="1958975"/>
            <a:ext cx="12110048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Student Research Group (SRG) Start Up Kit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EB7F9B96-A54A-5F92-1345-6398180B14B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212095" y="3889571"/>
            <a:ext cx="7849761" cy="1163196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dirty="0">
                <a:solidFill>
                  <a:srgbClr val="8E18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the AADOCR National Student Research Group (NSRG)</a:t>
            </a: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871CF554-3F42-F9DD-83F3-0ED445703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58" y="-178620"/>
            <a:ext cx="4700040" cy="188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1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B3415-26DC-51B0-450E-065A24A87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ECDD2C6-116D-FCF6-9647-746D874D75C1}"/>
              </a:ext>
            </a:extLst>
          </p:cNvPr>
          <p:cNvSpPr txBox="1">
            <a:spLocks noChangeArrowheads="1"/>
          </p:cNvSpPr>
          <p:nvPr/>
        </p:nvSpPr>
        <p:spPr>
          <a:xfrm>
            <a:off x="629728" y="1946804"/>
            <a:ext cx="10800272" cy="3591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algn="l">
              <a:lnSpc>
                <a:spcPct val="80000"/>
              </a:lnSpc>
              <a:buClr>
                <a:srgbClr val="004080"/>
              </a:buClr>
            </a:pPr>
            <a:r>
              <a:rPr lang="en-US" altLang="en-US" sz="2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NSRG Board?</a:t>
            </a:r>
          </a:p>
          <a:p>
            <a:pPr marL="812800" indent="-812800" algn="l">
              <a:lnSpc>
                <a:spcPct val="80000"/>
              </a:lnSpc>
              <a:buClr>
                <a:srgbClr val="004080"/>
              </a:buClr>
            </a:pPr>
            <a:endParaRPr lang="en-US" altLang="en-US" sz="2800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8400" lvl="1" indent="-711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student members + 2 members-at-large</a:t>
            </a:r>
          </a:p>
          <a:p>
            <a:pPr marL="1168400" lvl="1" indent="-711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three times a year</a:t>
            </a:r>
          </a:p>
          <a:p>
            <a:pPr marL="1168400" lvl="1" indent="-711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are elected to the Board annually for two-year terms</a:t>
            </a:r>
          </a:p>
          <a:p>
            <a:pPr marL="1168400" lvl="1" indent="-711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Members-at-large serve a one-year term</a:t>
            </a:r>
          </a:p>
          <a:p>
            <a:pPr marL="1168400" lvl="1" indent="-711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representatives coordinate local communication and events</a:t>
            </a:r>
          </a:p>
          <a:p>
            <a:pPr marL="1168400" lvl="1" indent="-711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minutes are made available upon request.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8C88D95-8E64-8EE7-50B0-E7DA7827D68A}"/>
              </a:ext>
            </a:extLst>
          </p:cNvPr>
          <p:cNvSpPr txBox="1">
            <a:spLocks noChangeArrowheads="1"/>
          </p:cNvSpPr>
          <p:nvPr/>
        </p:nvSpPr>
        <p:spPr>
          <a:xfrm>
            <a:off x="2364356" y="613844"/>
            <a:ext cx="7463287" cy="8683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the NSRG do for you?</a:t>
            </a:r>
          </a:p>
        </p:txBody>
      </p:sp>
    </p:spTree>
    <p:extLst>
      <p:ext uri="{BB962C8B-B14F-4D97-AF65-F5344CB8AC3E}">
        <p14:creationId xmlns:p14="http://schemas.microsoft.com/office/powerpoint/2010/main" val="186300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54BB8-745C-E634-E310-1E6CCD065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FA74354-B512-CAFB-368C-C1076297B13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87575"/>
            <a:ext cx="7772400" cy="9874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a local SRG</a:t>
            </a:r>
          </a:p>
        </p:txBody>
      </p:sp>
    </p:spTree>
    <p:extLst>
      <p:ext uri="{BB962C8B-B14F-4D97-AF65-F5344CB8AC3E}">
        <p14:creationId xmlns:p14="http://schemas.microsoft.com/office/powerpoint/2010/main" val="257030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207A9-C424-FE68-0BEC-E903FA339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D24CAEF-AFBD-5BB0-9B85-3272DFA9264D}"/>
              </a:ext>
            </a:extLst>
          </p:cNvPr>
          <p:cNvSpPr txBox="1">
            <a:spLocks noChangeArrowheads="1"/>
          </p:cNvSpPr>
          <p:nvPr/>
        </p:nvSpPr>
        <p:spPr>
          <a:xfrm>
            <a:off x="3629900" y="296345"/>
            <a:ext cx="53340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a local SRG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9778766A-123B-F84B-72A6-1AFDF07D05B4}"/>
              </a:ext>
            </a:extLst>
          </p:cNvPr>
          <p:cNvSpPr txBox="1">
            <a:spLocks noChangeArrowheads="1"/>
          </p:cNvSpPr>
          <p:nvPr/>
        </p:nvSpPr>
        <p:spPr>
          <a:xfrm>
            <a:off x="703613" y="1827175"/>
            <a:ext cx="9195759" cy="277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often required from your University for the formation of new student groups?</a:t>
            </a:r>
          </a:p>
          <a:p>
            <a:pPr algn="l"/>
            <a:endParaRPr lang="en-US" altLang="en-US" sz="2800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8400" lvl="1" indent="-7112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interest</a:t>
            </a:r>
          </a:p>
          <a:p>
            <a:pPr marL="1168400" lvl="1" indent="-7112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Constitution and Bylaws</a:t>
            </a:r>
          </a:p>
          <a:p>
            <a:pPr marL="1168400" lvl="1" indent="-7112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Officers and members</a:t>
            </a:r>
          </a:p>
        </p:txBody>
      </p:sp>
    </p:spTree>
    <p:extLst>
      <p:ext uri="{BB962C8B-B14F-4D97-AF65-F5344CB8AC3E}">
        <p14:creationId xmlns:p14="http://schemas.microsoft.com/office/powerpoint/2010/main" val="2690172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791FB-C522-1224-C1F0-191560763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6BB5D5D-74B3-5A71-05CA-A1D63B62F429}"/>
              </a:ext>
            </a:extLst>
          </p:cNvPr>
          <p:cNvSpPr txBox="1">
            <a:spLocks noChangeArrowheads="1"/>
          </p:cNvSpPr>
          <p:nvPr/>
        </p:nvSpPr>
        <p:spPr>
          <a:xfrm>
            <a:off x="1159773" y="2625704"/>
            <a:ext cx="5036389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8400" lvl="1" indent="-711200" algn="l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1168400" lvl="1" indent="-711200" algn="l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1168400" lvl="1" indent="-711200" algn="l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pPr marL="1168400" lvl="1" indent="-711200" algn="l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</a:p>
          <a:p>
            <a:pPr marL="1168400" lvl="1" indent="-711200" algn="l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Officers</a:t>
            </a:r>
          </a:p>
          <a:p>
            <a:pPr marL="1168400" lvl="1" indent="-711200" algn="l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Nominations and Elections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D715BA2-0F25-CACF-B57D-E80C29394FCD}"/>
              </a:ext>
            </a:extLst>
          </p:cNvPr>
          <p:cNvSpPr txBox="1">
            <a:spLocks noChangeArrowheads="1"/>
          </p:cNvSpPr>
          <p:nvPr/>
        </p:nvSpPr>
        <p:spPr>
          <a:xfrm>
            <a:off x="5350774" y="2609886"/>
            <a:ext cx="6219646" cy="2362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requirements and eligibility</a:t>
            </a:r>
          </a:p>
          <a:p>
            <a:pPr lvl="1"/>
            <a:r>
              <a:rPr lang="en-US" altLang="en-US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of Dues</a:t>
            </a:r>
          </a:p>
          <a:p>
            <a:pPr lvl="1"/>
            <a:r>
              <a:rPr lang="en-US" altLang="en-US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structure and frequency</a:t>
            </a:r>
          </a:p>
          <a:p>
            <a:pPr lvl="1"/>
            <a:r>
              <a:rPr lang="en-US" altLang="en-US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Authorized Banks, and Expenditures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D4170BC-2DFB-EF56-27F3-1B3ACB50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773" y="1477079"/>
            <a:ext cx="8229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4080"/>
                </a:solidFill>
                <a:cs typeface="Arial" panose="020B0604020202020204" pitchFamily="34" charset="0"/>
              </a:rPr>
              <a:t>Formation of a Constitution and Bylaws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800000"/>
                </a:solidFill>
                <a:cs typeface="Arial" panose="020B0604020202020204" pitchFamily="34" charset="0"/>
              </a:rPr>
              <a:t>General structure:</a:t>
            </a:r>
            <a:endParaRPr lang="en-US" altLang="en-US" sz="2400" dirty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7FD0CAD0-C45D-61A7-5FDA-1BF927DA7AFC}"/>
              </a:ext>
            </a:extLst>
          </p:cNvPr>
          <p:cNvSpPr txBox="1">
            <a:spLocks noChangeArrowheads="1"/>
          </p:cNvSpPr>
          <p:nvPr/>
        </p:nvSpPr>
        <p:spPr>
          <a:xfrm>
            <a:off x="3629900" y="296345"/>
            <a:ext cx="53340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a local SRG</a:t>
            </a:r>
          </a:p>
        </p:txBody>
      </p:sp>
    </p:spTree>
    <p:extLst>
      <p:ext uri="{BB962C8B-B14F-4D97-AF65-F5344CB8AC3E}">
        <p14:creationId xmlns:p14="http://schemas.microsoft.com/office/powerpoint/2010/main" val="1443502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57E50-CB4C-3FCF-CEEF-98D49C45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E1865900-9F1D-91C2-B3D7-5D531F21384E}"/>
              </a:ext>
            </a:extLst>
          </p:cNvPr>
          <p:cNvSpPr txBox="1">
            <a:spLocks noChangeArrowheads="1"/>
          </p:cNvSpPr>
          <p:nvPr/>
        </p:nvSpPr>
        <p:spPr>
          <a:xfrm>
            <a:off x="1807330" y="1524482"/>
            <a:ext cx="8187570" cy="39917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algn="l"/>
            <a:r>
              <a:rPr lang="en-US" altLang="en-US" sz="36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lang="en-US" altLang="en-US" sz="2800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indent="-812800" algn="l"/>
            <a:endParaRPr lang="en-US" altLang="en-US" sz="1400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lvl="1" indent="-287338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encourage membership?  </a:t>
            </a:r>
          </a:p>
          <a:p>
            <a:pPr marL="287338" lvl="1" indent="-287338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you have a dues structure?  </a:t>
            </a:r>
          </a:p>
          <a:p>
            <a:pPr marL="742950" lvl="3" indent="-285750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so, how much?</a:t>
            </a:r>
          </a:p>
          <a:p>
            <a:pPr marL="285750" lvl="2" indent="-28575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the dues be used for?</a:t>
            </a:r>
          </a:p>
          <a:p>
            <a:pPr marL="287338" lvl="1" indent="-287338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should be defined in the Constitution.</a:t>
            </a:r>
          </a:p>
          <a:p>
            <a:pPr algn="l">
              <a:buFontTx/>
              <a:buNone/>
            </a:pPr>
            <a:endParaRPr lang="en-US" altLang="en-US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None/>
            </a:pPr>
            <a:r>
              <a:rPr lang="en-US" altLang="en-US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*Members also join the IADR/AADOCR as student members*</a:t>
            </a:r>
          </a:p>
          <a:p>
            <a:pPr algn="l"/>
            <a:r>
              <a:rPr lang="en-US" altLang="en-US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updated membership information, visit iadr.org/membership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5570F20-0343-E631-8DB8-F48B1449D99D}"/>
              </a:ext>
            </a:extLst>
          </p:cNvPr>
          <p:cNvSpPr txBox="1">
            <a:spLocks noChangeArrowheads="1"/>
          </p:cNvSpPr>
          <p:nvPr/>
        </p:nvSpPr>
        <p:spPr>
          <a:xfrm>
            <a:off x="3629900" y="296345"/>
            <a:ext cx="53340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a local SRG</a:t>
            </a:r>
          </a:p>
        </p:txBody>
      </p:sp>
    </p:spTree>
    <p:extLst>
      <p:ext uri="{BB962C8B-B14F-4D97-AF65-F5344CB8AC3E}">
        <p14:creationId xmlns:p14="http://schemas.microsoft.com/office/powerpoint/2010/main" val="2411191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691D9-5F65-EDD1-9307-91F689A7B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D99E50CE-C301-F4BC-8A89-5B737F75FEBC}"/>
              </a:ext>
            </a:extLst>
          </p:cNvPr>
          <p:cNvSpPr txBox="1">
            <a:spLocks noChangeArrowheads="1"/>
          </p:cNvSpPr>
          <p:nvPr/>
        </p:nvSpPr>
        <p:spPr>
          <a:xfrm>
            <a:off x="1974044" y="1576939"/>
            <a:ext cx="8645712" cy="4053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36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Support</a:t>
            </a:r>
          </a:p>
          <a:p>
            <a:pPr algn="l"/>
            <a:endParaRPr lang="en-US" altLang="en-US" sz="1800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local chapter of the SRG will need the support of faculty members including: 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Dean or Associate Research Dean of the college/university.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faculty members.</a:t>
            </a:r>
          </a:p>
          <a:p>
            <a:pPr marL="800100" lvl="3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individuals are needed to provide mentorship and research experience for student projects.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7C2875F-B1B2-7BD0-0A48-4D67DDD662C3}"/>
              </a:ext>
            </a:extLst>
          </p:cNvPr>
          <p:cNvSpPr txBox="1">
            <a:spLocks noChangeArrowheads="1"/>
          </p:cNvSpPr>
          <p:nvPr/>
        </p:nvSpPr>
        <p:spPr>
          <a:xfrm>
            <a:off x="3629900" y="296345"/>
            <a:ext cx="53340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a local SRG</a:t>
            </a:r>
          </a:p>
        </p:txBody>
      </p:sp>
    </p:spTree>
    <p:extLst>
      <p:ext uri="{BB962C8B-B14F-4D97-AF65-F5344CB8AC3E}">
        <p14:creationId xmlns:p14="http://schemas.microsoft.com/office/powerpoint/2010/main" val="278114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13197-BDF2-BA1A-0B52-76F2DE023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37EEF656-EDC4-1394-8E47-6F39242146F6}"/>
              </a:ext>
            </a:extLst>
          </p:cNvPr>
          <p:cNvSpPr txBox="1">
            <a:spLocks noChangeArrowheads="1"/>
          </p:cNvSpPr>
          <p:nvPr/>
        </p:nvSpPr>
        <p:spPr>
          <a:xfrm>
            <a:off x="1692086" y="1835578"/>
            <a:ext cx="8417114" cy="3953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36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Selecting a Faculty Advisor</a:t>
            </a:r>
          </a:p>
          <a:p>
            <a:pPr marL="0" lvl="2" algn="l">
              <a:lnSpc>
                <a:spcPct val="80000"/>
              </a:lnSpc>
            </a:pPr>
            <a:endParaRPr lang="en-US" altLang="en-US" sz="28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an enthusiastic faculty advisor to assist your SRG’s long-term success</a:t>
            </a:r>
          </a:p>
          <a:p>
            <a:pPr marL="342900" lvl="2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advisor’s roles</a:t>
            </a:r>
          </a:p>
          <a:p>
            <a:pPr marL="800100" lvl="3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Maintains momentum and continuity </a:t>
            </a:r>
          </a:p>
          <a:p>
            <a:pPr marL="800100" lvl="3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Serves as liaison to school administration and faculty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4421BCD-570C-4ACA-7F3E-2F4D951F8D78}"/>
              </a:ext>
            </a:extLst>
          </p:cNvPr>
          <p:cNvSpPr txBox="1">
            <a:spLocks noChangeArrowheads="1"/>
          </p:cNvSpPr>
          <p:nvPr/>
        </p:nvSpPr>
        <p:spPr>
          <a:xfrm>
            <a:off x="3629900" y="296345"/>
            <a:ext cx="53340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a local SRG</a:t>
            </a:r>
          </a:p>
        </p:txBody>
      </p:sp>
    </p:spTree>
    <p:extLst>
      <p:ext uri="{BB962C8B-B14F-4D97-AF65-F5344CB8AC3E}">
        <p14:creationId xmlns:p14="http://schemas.microsoft.com/office/powerpoint/2010/main" val="1546938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754FF-B50A-50B3-FF68-97770334A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27325D2-67AC-F33D-6F63-95473F23B63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1724025"/>
            <a:ext cx="7772400" cy="8239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SRG Programming</a:t>
            </a:r>
          </a:p>
        </p:txBody>
      </p:sp>
    </p:spTree>
    <p:extLst>
      <p:ext uri="{BB962C8B-B14F-4D97-AF65-F5344CB8AC3E}">
        <p14:creationId xmlns:p14="http://schemas.microsoft.com/office/powerpoint/2010/main" val="879655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E2B0E-6E92-D099-47BF-630F9D8B4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1AD7B346-E4BE-21D1-9BFA-EC327AF43A9B}"/>
              </a:ext>
            </a:extLst>
          </p:cNvPr>
          <p:cNvSpPr txBox="1">
            <a:spLocks noChangeArrowheads="1"/>
          </p:cNvSpPr>
          <p:nvPr/>
        </p:nvSpPr>
        <p:spPr>
          <a:xfrm>
            <a:off x="1714500" y="1857838"/>
            <a:ext cx="9013264" cy="3142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4080"/>
              </a:buClr>
            </a:pPr>
            <a:r>
              <a:rPr lang="en-US" altLang="en-US" sz="30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 is essential to the growth and value of your student group</a:t>
            </a:r>
          </a:p>
          <a:p>
            <a:pPr algn="l"/>
            <a:endParaRPr lang="en-US" altLang="en-US" sz="2800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sz="30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club</a:t>
            </a:r>
          </a:p>
          <a:p>
            <a:pPr lvl="1" indent="-457200" algn="l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a format that works well for your school and student members. Invite faculty to engage with students.</a:t>
            </a:r>
          </a:p>
          <a:p>
            <a:pPr lvl="1" indent="-457200" algn="l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creative to build interest. Doesn’t have to be formal.</a:t>
            </a:r>
          </a:p>
          <a:p>
            <a:pPr lvl="1" indent="-457200" algn="l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Rotate leaders to keep people involved.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F0C4D89-5F66-B8CE-E9E4-6ADDA7505FA0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0" y="491753"/>
            <a:ext cx="57150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SRG Programming</a:t>
            </a:r>
          </a:p>
        </p:txBody>
      </p:sp>
    </p:spTree>
    <p:extLst>
      <p:ext uri="{BB962C8B-B14F-4D97-AF65-F5344CB8AC3E}">
        <p14:creationId xmlns:p14="http://schemas.microsoft.com/office/powerpoint/2010/main" val="3752655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146B3-B35F-9EAB-8F59-1B53B6DC6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7BAF5F8D-0269-255A-74CD-9BECE4E9D3E7}"/>
              </a:ext>
            </a:extLst>
          </p:cNvPr>
          <p:cNvSpPr txBox="1">
            <a:spLocks noChangeArrowheads="1"/>
          </p:cNvSpPr>
          <p:nvPr/>
        </p:nvSpPr>
        <p:spPr>
          <a:xfrm>
            <a:off x="1422400" y="1662723"/>
            <a:ext cx="9973982" cy="40113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indent="3175" algn="l">
              <a:buClr>
                <a:srgbClr val="004080"/>
              </a:buClr>
              <a:defRPr/>
            </a:pPr>
            <a:r>
              <a:rPr lang="en-US" sz="2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Newsletters extend the SRG’s influence beyond its own members</a:t>
            </a:r>
          </a:p>
          <a:p>
            <a:pPr marL="396875" lvl="1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for delivering the group’s relevance and message to the broader dental school community</a:t>
            </a:r>
          </a:p>
          <a:p>
            <a:pPr marL="396875" lvl="1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what you have done that year</a:t>
            </a:r>
          </a:p>
          <a:p>
            <a:pPr marL="396875" lvl="1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to have it forwarded to all the students and faculty at your school.</a:t>
            </a:r>
            <a:endParaRPr lang="en-US" sz="2400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" indent="3175" algn="l">
              <a:defRPr/>
            </a:pPr>
            <a:endParaRPr lang="en-US" sz="2000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" indent="3175" algn="l">
              <a:defRPr/>
            </a:pPr>
            <a:r>
              <a:rPr lang="en-US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ideas: </a:t>
            </a:r>
          </a:p>
          <a:p>
            <a:pPr marL="53975" indent="3175" algn="l">
              <a:defRPr/>
            </a:pPr>
            <a:r>
              <a:rPr 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 activities, promote membership, highlight members and research, advertise research and award opportunities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501633C-BB62-D48A-B3B2-D297E70B98AB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0" y="491753"/>
            <a:ext cx="57150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SRG Programming</a:t>
            </a:r>
          </a:p>
        </p:txBody>
      </p:sp>
    </p:spTree>
    <p:extLst>
      <p:ext uri="{BB962C8B-B14F-4D97-AF65-F5344CB8AC3E}">
        <p14:creationId xmlns:p14="http://schemas.microsoft.com/office/powerpoint/2010/main" val="6582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6C27DD34-666C-AB3F-03B3-00F4D181727E}"/>
              </a:ext>
            </a:extLst>
          </p:cNvPr>
          <p:cNvSpPr txBox="1">
            <a:spLocks noChangeArrowheads="1"/>
          </p:cNvSpPr>
          <p:nvPr/>
        </p:nvSpPr>
        <p:spPr>
          <a:xfrm>
            <a:off x="3203711" y="616071"/>
            <a:ext cx="53340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Included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ACF3836-9B2B-B910-D827-4257732261B1}"/>
              </a:ext>
            </a:extLst>
          </p:cNvPr>
          <p:cNvSpPr txBox="1">
            <a:spLocks noChangeArrowheads="1"/>
          </p:cNvSpPr>
          <p:nvPr/>
        </p:nvSpPr>
        <p:spPr>
          <a:xfrm>
            <a:off x="2355447" y="2165670"/>
            <a:ext cx="7030528" cy="2213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/>
            <a:r>
              <a:rPr lang="en-US" altLang="en-US" sz="2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IADR/AADOCR and NSRG</a:t>
            </a:r>
          </a:p>
          <a:p>
            <a:pPr marL="812800" indent="-812800"/>
            <a:r>
              <a:rPr lang="en-US" altLang="en-US" sz="2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the NSRG do for you?</a:t>
            </a:r>
          </a:p>
          <a:p>
            <a:pPr marL="812800" indent="-812800"/>
            <a:r>
              <a:rPr lang="en-US" altLang="en-US" sz="2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a local SRG</a:t>
            </a:r>
          </a:p>
          <a:p>
            <a:pPr marL="812800" indent="-812800"/>
            <a:r>
              <a:rPr lang="en-US" altLang="en-US" sz="2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SRG programming</a:t>
            </a:r>
          </a:p>
          <a:p>
            <a:pPr marL="812800" indent="-812800"/>
            <a:r>
              <a:rPr lang="en-US" altLang="en-US" sz="2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076286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B572C-C526-A7DB-EE10-EF3E2666F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FBA8C36-1B41-AB6A-EE68-15145C48FCAF}"/>
              </a:ext>
            </a:extLst>
          </p:cNvPr>
          <p:cNvSpPr txBox="1">
            <a:spLocks noChangeArrowheads="1"/>
          </p:cNvSpPr>
          <p:nvPr/>
        </p:nvSpPr>
        <p:spPr>
          <a:xfrm>
            <a:off x="1943100" y="1939957"/>
            <a:ext cx="9253068" cy="3307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4080"/>
              </a:buClr>
            </a:pPr>
            <a:r>
              <a:rPr lang="en-US" altLang="en-US" sz="2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foundation for your newsletter so it can be successful for many years to come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buClr>
                <a:srgbClr val="004080"/>
              </a:buClr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 responsibility to a SRG Board member or appointee to update and maintain the newsletter.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for the AADOCR NSRG Newsletter award, an annual monetary prize for the best SRG publication!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620827B-A7ED-D9FC-7C74-565FAF0981FE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0" y="491753"/>
            <a:ext cx="57150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SRG Programming</a:t>
            </a:r>
          </a:p>
        </p:txBody>
      </p:sp>
    </p:spTree>
    <p:extLst>
      <p:ext uri="{BB962C8B-B14F-4D97-AF65-F5344CB8AC3E}">
        <p14:creationId xmlns:p14="http://schemas.microsoft.com/office/powerpoint/2010/main" val="85884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E1B8E-7855-04AA-853E-E4DC14759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237473A5-92C4-9ADB-E7E2-C5D8ABC78055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1667120"/>
            <a:ext cx="8113059" cy="3863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4080"/>
              </a:buClr>
            </a:pPr>
            <a:r>
              <a:rPr lang="en-US" altLang="en-US" sz="2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activities organized by local SRG chapters:</a:t>
            </a:r>
          </a:p>
          <a:p>
            <a:pPr algn="l">
              <a:buClr>
                <a:srgbClr val="004080"/>
              </a:buClr>
            </a:pPr>
            <a:endParaRPr lang="en-US" altLang="en-US" sz="2000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and Learns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clinics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 annual research abstracts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Fundraising events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Hands-on workshops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SRG Bulletin Board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events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awards for students and faculty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C88D3B7-70A3-8E64-87F4-B0CA600AA3EC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0" y="491753"/>
            <a:ext cx="57150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SRG Programming</a:t>
            </a:r>
          </a:p>
        </p:txBody>
      </p:sp>
    </p:spTree>
    <p:extLst>
      <p:ext uri="{BB962C8B-B14F-4D97-AF65-F5344CB8AC3E}">
        <p14:creationId xmlns:p14="http://schemas.microsoft.com/office/powerpoint/2010/main" val="3332216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A5A41-22F9-F8ED-4285-EF17F0777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F369995-A389-C44A-3EB6-E17B8D29815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1744663"/>
            <a:ext cx="7772400" cy="914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384788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5CC04-FD33-DC10-E1FB-AD246D389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7E680D84-7910-5057-93D5-101546659041}"/>
              </a:ext>
            </a:extLst>
          </p:cNvPr>
          <p:cNvSpPr txBox="1">
            <a:spLocks noChangeArrowheads="1"/>
          </p:cNvSpPr>
          <p:nvPr/>
        </p:nvSpPr>
        <p:spPr>
          <a:xfrm>
            <a:off x="1701800" y="2406183"/>
            <a:ext cx="9197788" cy="2501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group and local funding</a:t>
            </a:r>
          </a:p>
          <a:p>
            <a:pPr marL="812800" indent="-8128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AADOCR awards</a:t>
            </a:r>
          </a:p>
          <a:p>
            <a:pPr marL="812800" indent="-8128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IADR awards</a:t>
            </a:r>
          </a:p>
          <a:p>
            <a:pPr marL="812800" indent="-8128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NIDCR individual fellowships and training opportunities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9227D84-04DF-94A6-608F-4A07B95FDEF2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893763"/>
            <a:ext cx="7772400" cy="914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023681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34F89-ABA7-2B5B-A9FF-9143CAD97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FDD456E3-7FF9-6747-A20C-15D9263A5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1525004"/>
            <a:ext cx="11163300" cy="351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kern="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student group funding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LSRG Newsletter Award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LSRG Membership Awards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LSRG Research Award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LSRG Networking Award</a:t>
            </a:r>
          </a:p>
          <a:p>
            <a:pPr marL="812800" indent="-812800" eaLnBrk="1" hangingPunct="1">
              <a:lnSpc>
                <a:spcPct val="80000"/>
              </a:lnSpc>
            </a:pPr>
            <a:endParaRPr lang="en-US" altLang="en-US" sz="2800" kern="0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kern="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individual funding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student research fellowships, work-study programs, training grants, and faculty-sponsored research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dental associations or AADOCR Sections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50AE0BA-4E03-C2E6-3453-5651E7962FE9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442944"/>
            <a:ext cx="7772400" cy="914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658199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65604-DA0E-7FE4-E801-276D6EEAE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0AABE8C6-49E6-35B0-F40C-DA7A779D3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47" y="563232"/>
            <a:ext cx="11707906" cy="362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kern="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AADOCR awards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400" kern="0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AADOCR Student Research Fellowships</a:t>
            </a:r>
            <a:endParaRPr lang="en-US" altLang="en-US" sz="2000" kern="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AADOCR Hatton Awards Competition</a:t>
            </a:r>
            <a:endParaRPr lang="en-US" altLang="en-US" sz="2000" kern="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AADOCR NSRG 411 Rapid Research Competition</a:t>
            </a:r>
            <a:endParaRPr lang="en-US" altLang="en-US" sz="2000" kern="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AADOCR NSRG Rising Researcher Poster Competition</a:t>
            </a:r>
            <a:endParaRPr lang="en-US" altLang="en-US" sz="2000" kern="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AADOCR Bloc Travel Grant</a:t>
            </a:r>
            <a:r>
              <a:rPr lang="en-US" altLang="en-US" sz="2000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An NIDCR-sponsored travel award that funds AADOCR NSRG students to travel to present their work at the IADR General Session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501ABF2-E4D1-7CF7-CE72-EAF1281405CD}"/>
              </a:ext>
            </a:extLst>
          </p:cNvPr>
          <p:cNvSpPr txBox="1">
            <a:spLocks noChangeArrowheads="1"/>
          </p:cNvSpPr>
          <p:nvPr/>
        </p:nvSpPr>
        <p:spPr>
          <a:xfrm>
            <a:off x="2689224" y="3606800"/>
            <a:ext cx="11496675" cy="311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IADR Awards</a:t>
            </a:r>
          </a:p>
          <a:p>
            <a:pPr marL="0" lvl="1" algn="l"/>
            <a:endParaRPr lang="en-US" altLang="en-US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  <a:hlinkClick r:id="rId7"/>
            </a:endParaRP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IADR Hatton Awards</a:t>
            </a:r>
            <a:endParaRPr lang="en-US" altLang="en-US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 algn="l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 AADOCR Hatton recipients will compete in this IADR competition.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IADR Colgate Research in Prevention Travel Awards</a:t>
            </a:r>
            <a:endParaRPr lang="en-US" altLang="en-US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IADR Scientific Group/Network Awards</a:t>
            </a:r>
            <a:endParaRPr lang="en-US" altLang="en-US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25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94A5E-0E68-5C8D-E6E0-524AA6B28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C485242C-C18A-5A2A-E25A-1483A1857DCE}"/>
              </a:ext>
            </a:extLst>
          </p:cNvPr>
          <p:cNvSpPr txBox="1">
            <a:spLocks noChangeArrowheads="1"/>
          </p:cNvSpPr>
          <p:nvPr/>
        </p:nvSpPr>
        <p:spPr>
          <a:xfrm>
            <a:off x="1198283" y="833314"/>
            <a:ext cx="10252634" cy="4022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indent="3175" algn="l">
              <a:lnSpc>
                <a:spcPct val="110000"/>
              </a:lnSpc>
              <a:defRPr/>
            </a:pPr>
            <a:r>
              <a:rPr lang="en-US" sz="32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training and PhD programs are available at some institutions</a:t>
            </a:r>
          </a:p>
          <a:p>
            <a:pPr marL="396875" lvl="1" indent="-342900" algn="l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survey of available dual-degree programs was published in the </a:t>
            </a:r>
            <a:r>
              <a:rPr lang="en-US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Dental Education</a:t>
            </a:r>
            <a:r>
              <a:rPr 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2006. </a:t>
            </a:r>
          </a:p>
          <a:p>
            <a:pPr marL="511175" lvl="2" algn="l">
              <a:lnSpc>
                <a:spcPct val="110000"/>
              </a:lnSpc>
              <a:defRPr/>
            </a:pPr>
            <a:r>
              <a:rPr lang="en-US" sz="16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Roger, JM A survey of dual-degree training opportunities at US dental schools. </a:t>
            </a:r>
            <a:br>
              <a:rPr lang="en-US" sz="16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r>
              <a:rPr lang="en-US" sz="16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 Dent Educ</a:t>
            </a:r>
            <a:r>
              <a:rPr lang="en-US" sz="16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 2006 Sep;70(9):909-17</a:t>
            </a:r>
            <a:r>
              <a:rPr lang="en-US" sz="16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96875" lvl="1" indent="-342900" algn="l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about NIDCR-sponsored programs (not all dual-degree programs are NIDCR sponsored) can be found at: </a:t>
            </a:r>
            <a:r>
              <a:rPr 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http://www.nidcr.nih.gov/</a:t>
            </a:r>
            <a:r>
              <a:rPr 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975" indent="3175" algn="l">
              <a:lnSpc>
                <a:spcPct val="110000"/>
              </a:lnSpc>
              <a:defRPr/>
            </a:pPr>
            <a:endParaRPr lang="en-US" sz="900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" indent="3175" algn="l">
              <a:lnSpc>
                <a:spcPct val="110000"/>
              </a:lnSpc>
              <a:defRPr/>
            </a:pPr>
            <a:r>
              <a:rPr lang="en-US" sz="32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Post-doctoral research at NIDCR or academic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894664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5D474-20E8-D7D1-5EB5-E82D49836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4E1094A1-CA05-9CB3-CDEA-86D46B6FB04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404937" y="1368561"/>
            <a:ext cx="9382125" cy="1119187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 at </a:t>
            </a:r>
            <a:r>
              <a:rPr lang="en-US" alt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nsrg@aadocr.org</a:t>
            </a:r>
            <a:r>
              <a:rPr lang="en-US" alt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262880-28A3-8127-442A-8FF501272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411"/>
          <a:stretch/>
        </p:blipFill>
        <p:spPr>
          <a:xfrm>
            <a:off x="2654537" y="4152074"/>
            <a:ext cx="905424" cy="10211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25C42A-6CB4-D1A4-BFFF-748A99E01D7E}"/>
              </a:ext>
            </a:extLst>
          </p:cNvPr>
          <p:cNvSpPr txBox="1"/>
          <p:nvPr/>
        </p:nvSpPr>
        <p:spPr>
          <a:xfrm>
            <a:off x="3543348" y="3544899"/>
            <a:ext cx="388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D1738"/>
                </a:solidFill>
              </a:rPr>
              <a:t>@AADOCR_NSRG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921912-9803-5323-CB15-3879EC6E3E46}"/>
              </a:ext>
            </a:extLst>
          </p:cNvPr>
          <p:cNvSpPr txBox="1"/>
          <p:nvPr/>
        </p:nvSpPr>
        <p:spPr>
          <a:xfrm>
            <a:off x="3543348" y="2676323"/>
            <a:ext cx="5597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D1738"/>
                </a:solidFill>
              </a:rPr>
              <a:t>@aadocrnsrg.bsky.social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C51DA-7526-9DE3-C8FC-6DC97AEFF045}"/>
              </a:ext>
            </a:extLst>
          </p:cNvPr>
          <p:cNvSpPr txBox="1"/>
          <p:nvPr/>
        </p:nvSpPr>
        <p:spPr>
          <a:xfrm>
            <a:off x="3611875" y="4370253"/>
            <a:ext cx="827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D1738"/>
                </a:solidFill>
              </a:rPr>
              <a:t>AADOCR National Student Research Group</a:t>
            </a:r>
          </a:p>
        </p:txBody>
      </p:sp>
      <p:pic>
        <p:nvPicPr>
          <p:cNvPr id="17" name="Picture 16" descr="A red x symbol on a white background&#10;&#10;Description automatically generated">
            <a:extLst>
              <a:ext uri="{FF2B5EF4-FFF2-40B4-BE49-F238E27FC236}">
                <a16:creationId xmlns:a16="http://schemas.microsoft.com/office/drawing/2014/main" id="{D52DB7CD-4F2E-A6D9-0292-134C872CE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207" y="3599664"/>
            <a:ext cx="722703" cy="646331"/>
          </a:xfrm>
          <a:prstGeom prst="rect">
            <a:avLst/>
          </a:prstGeom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51281BF8-4027-B4A4-72ED-39055F15F823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442944"/>
            <a:ext cx="7772400" cy="914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or Comments?</a:t>
            </a:r>
          </a:p>
        </p:txBody>
      </p:sp>
      <p:pic>
        <p:nvPicPr>
          <p:cNvPr id="1028" name="Picture 4" descr="BlueSky bsky.app Logo | Figma">
            <a:extLst>
              <a:ext uri="{FF2B5EF4-FFF2-40B4-BE49-F238E27FC236}">
                <a16:creationId xmlns:a16="http://schemas.microsoft.com/office/drawing/2014/main" id="{19558C04-8F64-19C6-CF8F-A15B9AA6B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26853" r="35833" b="28177"/>
          <a:stretch/>
        </p:blipFill>
        <p:spPr bwMode="auto">
          <a:xfrm>
            <a:off x="2686725" y="2682625"/>
            <a:ext cx="829666" cy="7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8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83B03A8-3D80-9548-0F2F-384A29D20077}"/>
              </a:ext>
            </a:extLst>
          </p:cNvPr>
          <p:cNvSpPr txBox="1">
            <a:spLocks noChangeArrowheads="1"/>
          </p:cNvSpPr>
          <p:nvPr/>
        </p:nvSpPr>
        <p:spPr>
          <a:xfrm>
            <a:off x="2209798" y="1736351"/>
            <a:ext cx="7772400" cy="8290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IADR/AADOCR and NSRG</a:t>
            </a:r>
          </a:p>
        </p:txBody>
      </p:sp>
    </p:spTree>
    <p:extLst>
      <p:ext uri="{BB962C8B-B14F-4D97-AF65-F5344CB8AC3E}">
        <p14:creationId xmlns:p14="http://schemas.microsoft.com/office/powerpoint/2010/main" val="135302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21F91-9146-367C-B40C-EF27F4CD2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77D9385-7074-3A23-CD35-E5EC96A103A4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0" y="2289687"/>
            <a:ext cx="9156700" cy="267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8400" lvl="1" indent="-711200"/>
            <a:endParaRPr lang="en-US" altLang="en-US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103FE38-AF51-45C7-7EDF-B5214A15B6DC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067577"/>
            <a:ext cx="7772400" cy="8290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IADR/AADOCR and NSRG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AD5429-39D8-4705-94F0-6101E7233634}"/>
              </a:ext>
            </a:extLst>
          </p:cNvPr>
          <p:cNvSpPr txBox="1"/>
          <p:nvPr/>
        </p:nvSpPr>
        <p:spPr>
          <a:xfrm>
            <a:off x="1739900" y="2229874"/>
            <a:ext cx="881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E183A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are a member of three distinct but related groups: NSRG, AADOCR, and IADR. 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E183A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AADOCR student members, including residents, graduate students, and dental students) are automatically members of the NSRG. 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E183A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student members are eligible to be officers of the NSRG!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1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96050-2C5A-C879-273F-4F9740B1A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7DF0FBF0-C9C2-5EDD-968A-7548D0478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499" y="1853224"/>
            <a:ext cx="9295201" cy="383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600" kern="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International Association for Dental, Oral, and Craniofacial Research</a:t>
            </a:r>
            <a:r>
              <a:rPr lang="en-US" altLang="en-US" sz="2600" kern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 </a:t>
            </a:r>
            <a:br>
              <a:rPr lang="en-US" altLang="en-US" sz="26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IADR was created to advance research and increase knowledge for the improvement of oral health worldwide</a:t>
            </a:r>
          </a:p>
          <a:p>
            <a:pPr marL="0" indent="0" eaLnBrk="1" hangingPunct="1">
              <a:buNone/>
            </a:pPr>
            <a:endParaRPr lang="en-US" altLang="en-US" sz="2000" kern="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600" kern="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American Association for Dental, </a:t>
            </a:r>
            <a:r>
              <a:rPr lang="en-US" altLang="en-US" sz="2600" kern="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Oral, and Craniofacial</a:t>
            </a:r>
            <a:r>
              <a:rPr lang="en-US" altLang="en-US" sz="2600" kern="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Research</a:t>
            </a:r>
            <a:endParaRPr lang="en-US" altLang="en-US" sz="2600" kern="0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000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AADOCR is the largest Division of the IADR, with over 3,000 members in the United States.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0F46F1C-DC72-3AA5-4F6E-8AD77B678A28}"/>
              </a:ext>
            </a:extLst>
          </p:cNvPr>
          <p:cNvSpPr txBox="1">
            <a:spLocks noChangeArrowheads="1"/>
          </p:cNvSpPr>
          <p:nvPr/>
        </p:nvSpPr>
        <p:spPr>
          <a:xfrm>
            <a:off x="3023034" y="585095"/>
            <a:ext cx="6145931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IADR/AADOCR and NSRG</a:t>
            </a:r>
          </a:p>
        </p:txBody>
      </p:sp>
    </p:spTree>
    <p:extLst>
      <p:ext uri="{BB962C8B-B14F-4D97-AF65-F5344CB8AC3E}">
        <p14:creationId xmlns:p14="http://schemas.microsoft.com/office/powerpoint/2010/main" val="337362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33683-899A-50C8-7348-A45525D78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74EE2EEA-CD47-D0BB-6CF6-7215D5B0DB88}"/>
              </a:ext>
            </a:extLst>
          </p:cNvPr>
          <p:cNvSpPr txBox="1">
            <a:spLocks noChangeArrowheads="1"/>
          </p:cNvSpPr>
          <p:nvPr/>
        </p:nvSpPr>
        <p:spPr>
          <a:xfrm>
            <a:off x="1460499" y="1735347"/>
            <a:ext cx="8940053" cy="33873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algn="l"/>
            <a:r>
              <a:rPr lang="en-US" altLang="en-US" sz="2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Student Research Group</a:t>
            </a:r>
          </a:p>
          <a:p>
            <a:pPr marL="1168400" lvl="1" indent="-711200" algn="l"/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scientific group within the AADOCR with over 1,000 student members annually. </a:t>
            </a:r>
          </a:p>
          <a:p>
            <a:pPr marL="1168400" lvl="1" indent="-711200" algn="l"/>
            <a:endParaRPr lang="en-US" altLang="en-US" sz="105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8400" lvl="1" indent="-711200" algn="l"/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goal: Every dental school fosters an environment that encourages students to enrich their education through research </a:t>
            </a:r>
          </a:p>
          <a:p>
            <a:pPr marL="1168400" lvl="1" indent="-711200" algn="l"/>
            <a:endParaRPr lang="en-US" altLang="en-US" sz="2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8400" lvl="1" indent="-711200" algn="l"/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NSRG Web site at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www.aadocr.org/nsrg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221A2C0-8A3E-E06B-023B-E07D76A0103E}"/>
              </a:ext>
            </a:extLst>
          </p:cNvPr>
          <p:cNvSpPr txBox="1">
            <a:spLocks noChangeArrowheads="1"/>
          </p:cNvSpPr>
          <p:nvPr/>
        </p:nvSpPr>
        <p:spPr>
          <a:xfrm>
            <a:off x="3023034" y="585095"/>
            <a:ext cx="6145931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IADR/AADOCR and NSRG</a:t>
            </a:r>
          </a:p>
        </p:txBody>
      </p:sp>
    </p:spTree>
    <p:extLst>
      <p:ext uri="{BB962C8B-B14F-4D97-AF65-F5344CB8AC3E}">
        <p14:creationId xmlns:p14="http://schemas.microsoft.com/office/powerpoint/2010/main" val="72863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1B09A-3CA4-3578-A592-1A2F24EA2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91108D2-7324-45E6-F4C3-E3F86C07AB3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262062" y="2054225"/>
            <a:ext cx="9667875" cy="1828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the NSRG do for you?</a:t>
            </a:r>
          </a:p>
        </p:txBody>
      </p:sp>
    </p:spTree>
    <p:extLst>
      <p:ext uri="{BB962C8B-B14F-4D97-AF65-F5344CB8AC3E}">
        <p14:creationId xmlns:p14="http://schemas.microsoft.com/office/powerpoint/2010/main" val="399979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4646B-8602-9D8F-99F8-EC105E8F2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5600AAD-7E82-6D1E-7E62-A2625124564C}"/>
              </a:ext>
            </a:extLst>
          </p:cNvPr>
          <p:cNvSpPr txBox="1">
            <a:spLocks noChangeArrowheads="1"/>
          </p:cNvSpPr>
          <p:nvPr/>
        </p:nvSpPr>
        <p:spPr>
          <a:xfrm>
            <a:off x="2364356" y="613844"/>
            <a:ext cx="7463287" cy="8683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the NSRG do for you?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9C0D19C2-C4FE-F78B-2C39-3E625E6B343B}"/>
              </a:ext>
            </a:extLst>
          </p:cNvPr>
          <p:cNvSpPr txBox="1">
            <a:spLocks noChangeArrowheads="1"/>
          </p:cNvSpPr>
          <p:nvPr/>
        </p:nvSpPr>
        <p:spPr>
          <a:xfrm>
            <a:off x="786441" y="2033936"/>
            <a:ext cx="10619116" cy="3145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opportunities for student research and</a:t>
            </a:r>
            <a:endParaRPr lang="en-US" altLang="en-US" sz="2800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800" b="1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dental career paths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engaging the dental students in opportunities for presenting their research, networking events, and programming at the IADR/AADOCR Annual Meetings</a:t>
            </a:r>
          </a:p>
        </p:txBody>
      </p:sp>
    </p:spTree>
    <p:extLst>
      <p:ext uri="{BB962C8B-B14F-4D97-AF65-F5344CB8AC3E}">
        <p14:creationId xmlns:p14="http://schemas.microsoft.com/office/powerpoint/2010/main" val="328608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90D24-FB1C-7681-4AD8-D540A7AFB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D18917-6055-EBAF-B36E-90DC997CCE40}"/>
              </a:ext>
            </a:extLst>
          </p:cNvPr>
          <p:cNvSpPr txBox="1">
            <a:spLocks noChangeArrowheads="1"/>
          </p:cNvSpPr>
          <p:nvPr/>
        </p:nvSpPr>
        <p:spPr>
          <a:xfrm>
            <a:off x="2364356" y="613844"/>
            <a:ext cx="7463287" cy="8683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the NSRG do for you?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DF0D204-2C54-1845-439E-A77B6457835E}"/>
              </a:ext>
            </a:extLst>
          </p:cNvPr>
          <p:cNvSpPr txBox="1">
            <a:spLocks noChangeArrowheads="1"/>
          </p:cNvSpPr>
          <p:nvPr/>
        </p:nvSpPr>
        <p:spPr>
          <a:xfrm>
            <a:off x="786441" y="2046636"/>
            <a:ext cx="10619116" cy="3145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opportunities for student research and</a:t>
            </a:r>
            <a:endParaRPr lang="en-US" altLang="en-US" sz="2800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800" b="1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dental career paths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 Hinman Symposium, ADA Conference on Student Research, Regional Student Research Conference(s), Fall Focused Symposium, Dentsply Sirona Restorative  Competition, Local SRG Contests, Peer review</a:t>
            </a:r>
          </a:p>
        </p:txBody>
      </p:sp>
    </p:spTree>
    <p:extLst>
      <p:ext uri="{BB962C8B-B14F-4D97-AF65-F5344CB8AC3E}">
        <p14:creationId xmlns:p14="http://schemas.microsoft.com/office/powerpoint/2010/main" val="18236118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70aea2-17f6-4440-970e-814d7ac414f2">
      <Terms xmlns="http://schemas.microsoft.com/office/infopath/2007/PartnerControls"/>
    </lcf76f155ced4ddcb4097134ff3c332f>
    <TaxCatchAll xmlns="996b4a3d-442b-41c7-be1d-abd3b7408d6c" xsi:nil="true"/>
    <ChristopherFox xmlns="5070aea2-17f6-4440-970e-814d7ac414f2">true</ChristopherFox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1DCCD8DF26E4FB084A8B0EC87B308" ma:contentTypeVersion="20" ma:contentTypeDescription="Create a new document." ma:contentTypeScope="" ma:versionID="b253f9c05ece6e326a0ac68fd571857c">
  <xsd:schema xmlns:xsd="http://www.w3.org/2001/XMLSchema" xmlns:xs="http://www.w3.org/2001/XMLSchema" xmlns:p="http://schemas.microsoft.com/office/2006/metadata/properties" xmlns:ns2="5070aea2-17f6-4440-970e-814d7ac414f2" xmlns:ns3="996b4a3d-442b-41c7-be1d-abd3b7408d6c" targetNamespace="http://schemas.microsoft.com/office/2006/metadata/properties" ma:root="true" ma:fieldsID="d68c090f7022f7b67eba663331250004" ns2:_="" ns3:_="">
    <xsd:import namespace="5070aea2-17f6-4440-970e-814d7ac414f2"/>
    <xsd:import namespace="996b4a3d-442b-41c7-be1d-abd3b7408d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ChristopherFox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0aea2-17f6-4440-970e-814d7ac41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e62ab20-24cc-4213-92c9-15c88d45dd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hristopherFox" ma:index="24" nillable="true" ma:displayName="Christopher Fox" ma:default="1" ma:format="Dropdown" ma:internalName="ChristopherFox">
      <xsd:simpleType>
        <xsd:restriction base="dms:Boolea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b4a3d-442b-41c7-be1d-abd3b7408d6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96e690-9043-427e-b3d2-ac7945ce6285}" ma:internalName="TaxCatchAll" ma:showField="CatchAllData" ma:web="996b4a3d-442b-41c7-be1d-abd3b7408d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21718F-83DF-4F71-B3D8-B45D2006E8BC}">
  <ds:schemaRefs>
    <ds:schemaRef ds:uri="http://schemas.microsoft.com/office/2006/metadata/properties"/>
    <ds:schemaRef ds:uri="http://schemas.microsoft.com/office/infopath/2007/PartnerControls"/>
    <ds:schemaRef ds:uri="5070aea2-17f6-4440-970e-814d7ac414f2"/>
    <ds:schemaRef ds:uri="996b4a3d-442b-41c7-be1d-abd3b7408d6c"/>
  </ds:schemaRefs>
</ds:datastoreItem>
</file>

<file path=customXml/itemProps2.xml><?xml version="1.0" encoding="utf-8"?>
<ds:datastoreItem xmlns:ds="http://schemas.openxmlformats.org/officeDocument/2006/customXml" ds:itemID="{96BE0E3F-BD53-4547-A022-B0F4EAE646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378952-E8B2-414A-A902-7C08DF729654}"/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1060</Words>
  <Application>Microsoft Office PowerPoint</Application>
  <PresentationFormat>Widescreen</PresentationFormat>
  <Paragraphs>162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Arial</vt:lpstr>
      <vt:lpstr>Calibri</vt:lpstr>
      <vt:lpstr>1_Default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the NSRG do for you?</vt:lpstr>
      <vt:lpstr>PowerPoint Presentation</vt:lpstr>
      <vt:lpstr>PowerPoint Presentation</vt:lpstr>
      <vt:lpstr>PowerPoint Presentation</vt:lpstr>
      <vt:lpstr>Starting a local SRG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SRG Programming</vt:lpstr>
      <vt:lpstr>PowerPoint Presentation</vt:lpstr>
      <vt:lpstr>PowerPoint Presentation</vt:lpstr>
      <vt:lpstr>PowerPoint Presentation</vt:lpstr>
      <vt:lpstr>PowerPoint Presentation</vt:lpstr>
      <vt:lpstr>Funding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Anthony Jones</dc:creator>
  <cp:lastModifiedBy>Matthew Niner</cp:lastModifiedBy>
  <cp:revision>4</cp:revision>
  <dcterms:created xsi:type="dcterms:W3CDTF">2022-03-07T18:59:20Z</dcterms:created>
  <dcterms:modified xsi:type="dcterms:W3CDTF">2025-04-09T19:03:37Z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0x010100AF41DCCD8DF26E4FB084A8B0EC87B308</vt:lpwstr>
  </property>
  <property fmtid="{D5CDD505-2E9C-101B-9397-08002B2CF9AE}" pid="3" name="Order">
    <vt:r8>142000</vt:r8>
  </property>
  <property fmtid="{D5CDD505-2E9C-101B-9397-08002B2CF9AE}" pid="4" name="MediaServiceImageTags">
    <vt:lpwstr/>
  </property>
</Properties>
</file>