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2" r:id="rId4"/>
    <p:sldMasterId id="2147483660" r:id="rId5"/>
    <p:sldMasterId id="2147483674" r:id="rId6"/>
    <p:sldMasterId id="2147483669" r:id="rId7"/>
    <p:sldMasterId id="2147483684" r:id="rId8"/>
  </p:sldMasterIdLst>
  <p:notesMasterIdLst>
    <p:notesMasterId r:id="rId34"/>
  </p:notesMasterIdLst>
  <p:sldIdLst>
    <p:sldId id="267" r:id="rId9"/>
    <p:sldId id="268" r:id="rId10"/>
    <p:sldId id="266" r:id="rId11"/>
    <p:sldId id="262" r:id="rId12"/>
    <p:sldId id="272" r:id="rId13"/>
    <p:sldId id="271" r:id="rId14"/>
    <p:sldId id="419" r:id="rId15"/>
    <p:sldId id="292" r:id="rId16"/>
    <p:sldId id="276" r:id="rId17"/>
    <p:sldId id="421" r:id="rId18"/>
    <p:sldId id="280" r:id="rId19"/>
    <p:sldId id="415" r:id="rId20"/>
    <p:sldId id="416" r:id="rId21"/>
    <p:sldId id="273" r:id="rId22"/>
    <p:sldId id="274" r:id="rId23"/>
    <p:sldId id="275" r:id="rId24"/>
    <p:sldId id="418" r:id="rId25"/>
    <p:sldId id="286" r:id="rId26"/>
    <p:sldId id="296" r:id="rId27"/>
    <p:sldId id="425" r:id="rId28"/>
    <p:sldId id="281" r:id="rId29"/>
    <p:sldId id="424" r:id="rId30"/>
    <p:sldId id="291" r:id="rId31"/>
    <p:sldId id="289" r:id="rId32"/>
    <p:sldId id="29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4290"/>
    <a:srgbClr val="8D1738"/>
    <a:srgbClr val="F0F0F0"/>
    <a:srgbClr val="E5F5FA"/>
    <a:srgbClr val="E99A0D"/>
    <a:srgbClr val="00BCDA"/>
    <a:srgbClr val="00497C"/>
    <a:srgbClr val="44546A"/>
    <a:srgbClr val="C2E3E2"/>
    <a:srgbClr val="9ADA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4746" autoAdjust="0"/>
  </p:normalViewPr>
  <p:slideViewPr>
    <p:cSldViewPr snapToGrid="0">
      <p:cViewPr varScale="1">
        <p:scale>
          <a:sx n="70" d="100"/>
          <a:sy n="70" d="100"/>
        </p:scale>
        <p:origin x="1133"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6/11/relationships/changesInfo" Target="changesInfos/changesInfo1.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Niner" userId="f755cb24-d071-4314-baae-755b2a3256db" providerId="ADAL" clId="{D3C6560B-4ADD-485E-A2A1-8F7A714D0D73}"/>
    <pc:docChg chg="undo custSel modSld sldOrd delMainMaster">
      <pc:chgData name="Matthew Niner" userId="f755cb24-d071-4314-baae-755b2a3256db" providerId="ADAL" clId="{D3C6560B-4ADD-485E-A2A1-8F7A714D0D73}" dt="2026-07-08T14:44:33.249" v="905" actId="14100"/>
      <pc:docMkLst>
        <pc:docMk/>
      </pc:docMkLst>
      <pc:sldChg chg="modNotesTx">
        <pc:chgData name="Matthew Niner" userId="f755cb24-d071-4314-baae-755b2a3256db" providerId="ADAL" clId="{D3C6560B-4ADD-485E-A2A1-8F7A714D0D73}" dt="2026-07-08T13:59:08.992" v="626" actId="6549"/>
        <pc:sldMkLst>
          <pc:docMk/>
          <pc:sldMk cId="1348022289" sldId="262"/>
        </pc:sldMkLst>
      </pc:sldChg>
      <pc:sldChg chg="modNotesTx">
        <pc:chgData name="Matthew Niner" userId="f755cb24-d071-4314-baae-755b2a3256db" providerId="ADAL" clId="{D3C6560B-4ADD-485E-A2A1-8F7A714D0D73}" dt="2026-07-08T13:59:06.325" v="625" actId="6549"/>
        <pc:sldMkLst>
          <pc:docMk/>
          <pc:sldMk cId="2097415331" sldId="266"/>
        </pc:sldMkLst>
      </pc:sldChg>
      <pc:sldChg chg="modNotesTx">
        <pc:chgData name="Matthew Niner" userId="f755cb24-d071-4314-baae-755b2a3256db" providerId="ADAL" clId="{D3C6560B-4ADD-485E-A2A1-8F7A714D0D73}" dt="2026-07-08T13:58:58.746" v="623" actId="20577"/>
        <pc:sldMkLst>
          <pc:docMk/>
          <pc:sldMk cId="2080007217" sldId="267"/>
        </pc:sldMkLst>
      </pc:sldChg>
      <pc:sldChg chg="modNotesTx">
        <pc:chgData name="Matthew Niner" userId="f755cb24-d071-4314-baae-755b2a3256db" providerId="ADAL" clId="{D3C6560B-4ADD-485E-A2A1-8F7A714D0D73}" dt="2026-07-08T13:59:02.447" v="624" actId="20577"/>
        <pc:sldMkLst>
          <pc:docMk/>
          <pc:sldMk cId="1578733739" sldId="268"/>
        </pc:sldMkLst>
      </pc:sldChg>
      <pc:sldChg chg="addSp delSp modSp mod ord">
        <pc:chgData name="Matthew Niner" userId="f755cb24-d071-4314-baae-755b2a3256db" providerId="ADAL" clId="{D3C6560B-4ADD-485E-A2A1-8F7A714D0D73}" dt="2026-07-08T14:31:49.092" v="781"/>
        <pc:sldMkLst>
          <pc:docMk/>
          <pc:sldMk cId="4129386740" sldId="271"/>
        </pc:sldMkLst>
        <pc:picChg chg="add mod">
          <ac:chgData name="Matthew Niner" userId="f755cb24-d071-4314-baae-755b2a3256db" providerId="ADAL" clId="{D3C6560B-4ADD-485E-A2A1-8F7A714D0D73}" dt="2026-07-06T19:30:09.602" v="357" actId="1037"/>
          <ac:picMkLst>
            <pc:docMk/>
            <pc:sldMk cId="4129386740" sldId="271"/>
            <ac:picMk id="5" creationId="{BD9B6A32-931D-5F07-32D4-C890A9FBB7AD}"/>
          </ac:picMkLst>
        </pc:picChg>
      </pc:sldChg>
      <pc:sldChg chg="addSp delSp modSp mod">
        <pc:chgData name="Matthew Niner" userId="f755cb24-d071-4314-baae-755b2a3256db" providerId="ADAL" clId="{D3C6560B-4ADD-485E-A2A1-8F7A714D0D73}" dt="2026-07-06T19:25:59.192" v="322" actId="1076"/>
        <pc:sldMkLst>
          <pc:docMk/>
          <pc:sldMk cId="1577597500" sldId="272"/>
        </pc:sldMkLst>
        <pc:picChg chg="add mod">
          <ac:chgData name="Matthew Niner" userId="f755cb24-d071-4314-baae-755b2a3256db" providerId="ADAL" clId="{D3C6560B-4ADD-485E-A2A1-8F7A714D0D73}" dt="2026-07-06T19:25:59.192" v="322" actId="1076"/>
          <ac:picMkLst>
            <pc:docMk/>
            <pc:sldMk cId="1577597500" sldId="272"/>
            <ac:picMk id="3" creationId="{76D00BF0-0A84-726A-BB6D-C03DD363FF0B}"/>
          </ac:picMkLst>
        </pc:picChg>
      </pc:sldChg>
      <pc:sldChg chg="modSp mod">
        <pc:chgData name="Matthew Niner" userId="f755cb24-d071-4314-baae-755b2a3256db" providerId="ADAL" clId="{D3C6560B-4ADD-485E-A2A1-8F7A714D0D73}" dt="2026-07-06T19:34:39.307" v="456" actId="20577"/>
        <pc:sldMkLst>
          <pc:docMk/>
          <pc:sldMk cId="4028097556" sldId="273"/>
        </pc:sldMkLst>
        <pc:spChg chg="mod">
          <ac:chgData name="Matthew Niner" userId="f755cb24-d071-4314-baae-755b2a3256db" providerId="ADAL" clId="{D3C6560B-4ADD-485E-A2A1-8F7A714D0D73}" dt="2026-07-06T19:34:39.307" v="456" actId="20577"/>
          <ac:spMkLst>
            <pc:docMk/>
            <pc:sldMk cId="4028097556" sldId="273"/>
            <ac:spMk id="7" creationId="{F52930FB-3312-49C8-843B-A34C0DC8379F}"/>
          </ac:spMkLst>
        </pc:spChg>
      </pc:sldChg>
      <pc:sldChg chg="modSp mod">
        <pc:chgData name="Matthew Niner" userId="f755cb24-d071-4314-baae-755b2a3256db" providerId="ADAL" clId="{D3C6560B-4ADD-485E-A2A1-8F7A714D0D73}" dt="2026-07-06T19:34:59.173" v="463" actId="20577"/>
        <pc:sldMkLst>
          <pc:docMk/>
          <pc:sldMk cId="940144234" sldId="274"/>
        </pc:sldMkLst>
        <pc:spChg chg="mod">
          <ac:chgData name="Matthew Niner" userId="f755cb24-d071-4314-baae-755b2a3256db" providerId="ADAL" clId="{D3C6560B-4ADD-485E-A2A1-8F7A714D0D73}" dt="2026-07-06T19:34:59.173" v="463" actId="20577"/>
          <ac:spMkLst>
            <pc:docMk/>
            <pc:sldMk cId="940144234" sldId="274"/>
            <ac:spMk id="7" creationId="{F52930FB-3312-49C8-843B-A34C0DC8379F}"/>
          </ac:spMkLst>
        </pc:spChg>
      </pc:sldChg>
      <pc:sldChg chg="modSp mod">
        <pc:chgData name="Matthew Niner" userId="f755cb24-d071-4314-baae-755b2a3256db" providerId="ADAL" clId="{D3C6560B-4ADD-485E-A2A1-8F7A714D0D73}" dt="2026-07-06T19:35:29.109" v="471" actId="1076"/>
        <pc:sldMkLst>
          <pc:docMk/>
          <pc:sldMk cId="3885390127" sldId="275"/>
        </pc:sldMkLst>
        <pc:spChg chg="mod">
          <ac:chgData name="Matthew Niner" userId="f755cb24-d071-4314-baae-755b2a3256db" providerId="ADAL" clId="{D3C6560B-4ADD-485E-A2A1-8F7A714D0D73}" dt="2026-07-06T19:35:09.900" v="469" actId="6549"/>
          <ac:spMkLst>
            <pc:docMk/>
            <pc:sldMk cId="3885390127" sldId="275"/>
            <ac:spMk id="2" creationId="{EA3B1980-EA36-3201-C488-4737201C706B}"/>
          </ac:spMkLst>
        </pc:spChg>
        <pc:spChg chg="mod">
          <ac:chgData name="Matthew Niner" userId="f755cb24-d071-4314-baae-755b2a3256db" providerId="ADAL" clId="{D3C6560B-4ADD-485E-A2A1-8F7A714D0D73}" dt="2026-07-06T19:35:29.109" v="471" actId="1076"/>
          <ac:spMkLst>
            <pc:docMk/>
            <pc:sldMk cId="3885390127" sldId="275"/>
            <ac:spMk id="5" creationId="{A16239D1-7CE8-C688-9DD5-F8F2E70C464A}"/>
          </ac:spMkLst>
        </pc:spChg>
      </pc:sldChg>
      <pc:sldChg chg="ord">
        <pc:chgData name="Matthew Niner" userId="f755cb24-d071-4314-baae-755b2a3256db" providerId="ADAL" clId="{D3C6560B-4ADD-485E-A2A1-8F7A714D0D73}" dt="2026-07-08T14:31:45.610" v="779"/>
        <pc:sldMkLst>
          <pc:docMk/>
          <pc:sldMk cId="2623487377" sldId="276"/>
        </pc:sldMkLst>
      </pc:sldChg>
      <pc:sldChg chg="modSp mod ord">
        <pc:chgData name="Matthew Niner" userId="f755cb24-d071-4314-baae-755b2a3256db" providerId="ADAL" clId="{D3C6560B-4ADD-485E-A2A1-8F7A714D0D73}" dt="2026-07-08T14:43:39.982" v="901"/>
        <pc:sldMkLst>
          <pc:docMk/>
          <pc:sldMk cId="3092703772" sldId="280"/>
        </pc:sldMkLst>
        <pc:picChg chg="mod modCrop">
          <ac:chgData name="Matthew Niner" userId="f755cb24-d071-4314-baae-755b2a3256db" providerId="ADAL" clId="{D3C6560B-4ADD-485E-A2A1-8F7A714D0D73}" dt="2026-07-08T14:16:40.761" v="703" actId="1076"/>
          <ac:picMkLst>
            <pc:docMk/>
            <pc:sldMk cId="3092703772" sldId="280"/>
            <ac:picMk id="4" creationId="{259C1A7A-7C3B-AA0D-18FC-D1BB66E94A8D}"/>
          </ac:picMkLst>
        </pc:picChg>
      </pc:sldChg>
      <pc:sldChg chg="addSp modSp mod modNotesTx">
        <pc:chgData name="Matthew Niner" userId="f755cb24-d071-4314-baae-755b2a3256db" providerId="ADAL" clId="{D3C6560B-4ADD-485E-A2A1-8F7A714D0D73}" dt="2026-07-08T14:32:46.134" v="800" actId="20577"/>
        <pc:sldMkLst>
          <pc:docMk/>
          <pc:sldMk cId="942987762" sldId="281"/>
        </pc:sldMkLst>
        <pc:spChg chg="mod">
          <ac:chgData name="Matthew Niner" userId="f755cb24-d071-4314-baae-755b2a3256db" providerId="ADAL" clId="{D3C6560B-4ADD-485E-A2A1-8F7A714D0D73}" dt="2026-07-08T14:32:46.134" v="800" actId="20577"/>
          <ac:spMkLst>
            <pc:docMk/>
            <pc:sldMk cId="942987762" sldId="281"/>
            <ac:spMk id="9" creationId="{C23243F7-BA77-48A4-A272-743999A4353B}"/>
          </ac:spMkLst>
        </pc:spChg>
        <pc:picChg chg="add mod">
          <ac:chgData name="Matthew Niner" userId="f755cb24-d071-4314-baae-755b2a3256db" providerId="ADAL" clId="{D3C6560B-4ADD-485E-A2A1-8F7A714D0D73}" dt="2026-07-08T14:28:19.231" v="709" actId="27614"/>
          <ac:picMkLst>
            <pc:docMk/>
            <pc:sldMk cId="942987762" sldId="281"/>
            <ac:picMk id="3" creationId="{B470318E-6DEC-BB4A-6F16-61643D183320}"/>
          </ac:picMkLst>
        </pc:picChg>
      </pc:sldChg>
      <pc:sldChg chg="modSp mod">
        <pc:chgData name="Matthew Niner" userId="f755cb24-d071-4314-baae-755b2a3256db" providerId="ADAL" clId="{D3C6560B-4ADD-485E-A2A1-8F7A714D0D73}" dt="2026-07-08T14:30:26.667" v="775" actId="207"/>
        <pc:sldMkLst>
          <pc:docMk/>
          <pc:sldMk cId="2896180249" sldId="290"/>
        </pc:sldMkLst>
        <pc:spChg chg="mod">
          <ac:chgData name="Matthew Niner" userId="f755cb24-d071-4314-baae-755b2a3256db" providerId="ADAL" clId="{D3C6560B-4ADD-485E-A2A1-8F7A714D0D73}" dt="2026-07-08T14:30:26.667" v="775" actId="207"/>
          <ac:spMkLst>
            <pc:docMk/>
            <pc:sldMk cId="2896180249" sldId="290"/>
            <ac:spMk id="9" creationId="{C23243F7-BA77-48A4-A272-743999A4353B}"/>
          </ac:spMkLst>
        </pc:spChg>
      </pc:sldChg>
      <pc:sldChg chg="modSp mod ord">
        <pc:chgData name="Matthew Niner" userId="f755cb24-d071-4314-baae-755b2a3256db" providerId="ADAL" clId="{D3C6560B-4ADD-485E-A2A1-8F7A714D0D73}" dt="2026-07-08T14:32:06.366" v="783"/>
        <pc:sldMkLst>
          <pc:docMk/>
          <pc:sldMk cId="3063805247" sldId="291"/>
        </pc:sldMkLst>
        <pc:spChg chg="mod">
          <ac:chgData name="Matthew Niner" userId="f755cb24-d071-4314-baae-755b2a3256db" providerId="ADAL" clId="{D3C6560B-4ADD-485E-A2A1-8F7A714D0D73}" dt="2026-07-06T19:13:46.904" v="39" actId="20577"/>
          <ac:spMkLst>
            <pc:docMk/>
            <pc:sldMk cId="3063805247" sldId="291"/>
            <ac:spMk id="3" creationId="{480506C9-1C47-0249-B2D0-FABBC865CC9B}"/>
          </ac:spMkLst>
        </pc:spChg>
        <pc:spChg chg="mod">
          <ac:chgData name="Matthew Niner" userId="f755cb24-d071-4314-baae-755b2a3256db" providerId="ADAL" clId="{D3C6560B-4ADD-485E-A2A1-8F7A714D0D73}" dt="2026-07-06T19:21:16.678" v="269" actId="6549"/>
          <ac:spMkLst>
            <pc:docMk/>
            <pc:sldMk cId="3063805247" sldId="291"/>
            <ac:spMk id="4" creationId="{3D40673C-E960-E641-BA10-F1056E68799F}"/>
          </ac:spMkLst>
        </pc:spChg>
      </pc:sldChg>
      <pc:sldChg chg="modSp mod modClrScheme chgLayout">
        <pc:chgData name="Matthew Niner" userId="f755cb24-d071-4314-baae-755b2a3256db" providerId="ADAL" clId="{D3C6560B-4ADD-485E-A2A1-8F7A714D0D73}" dt="2026-07-08T14:06:08.715" v="648" actId="20577"/>
        <pc:sldMkLst>
          <pc:docMk/>
          <pc:sldMk cId="0" sldId="415"/>
        </pc:sldMkLst>
        <pc:spChg chg="mod">
          <ac:chgData name="Matthew Niner" userId="f755cb24-d071-4314-baae-755b2a3256db" providerId="ADAL" clId="{D3C6560B-4ADD-485E-A2A1-8F7A714D0D73}" dt="2026-07-08T14:06:08.715" v="648" actId="20577"/>
          <ac:spMkLst>
            <pc:docMk/>
            <pc:sldMk cId="0" sldId="415"/>
            <ac:spMk id="4" creationId="{C574BC24-D118-4767-2825-EF1441C4A8F1}"/>
          </ac:spMkLst>
        </pc:spChg>
        <pc:spChg chg="mod">
          <ac:chgData name="Matthew Niner" userId="f755cb24-d071-4314-baae-755b2a3256db" providerId="ADAL" clId="{D3C6560B-4ADD-485E-A2A1-8F7A714D0D73}" dt="2026-07-06T19:31:08.470" v="364" actId="113"/>
          <ac:spMkLst>
            <pc:docMk/>
            <pc:sldMk cId="0" sldId="415"/>
            <ac:spMk id="5" creationId="{3C91A992-E4D2-412F-9030-1C2A21AD3F07}"/>
          </ac:spMkLst>
        </pc:spChg>
        <pc:picChg chg="mod">
          <ac:chgData name="Matthew Niner" userId="f755cb24-d071-4314-baae-755b2a3256db" providerId="ADAL" clId="{D3C6560B-4ADD-485E-A2A1-8F7A714D0D73}" dt="2026-07-06T19:30:29.992" v="358" actId="14826"/>
          <ac:picMkLst>
            <pc:docMk/>
            <pc:sldMk cId="0" sldId="415"/>
            <ac:picMk id="3" creationId="{743D5585-064B-2B7A-3E4F-6024665558C7}"/>
          </ac:picMkLst>
        </pc:picChg>
      </pc:sldChg>
      <pc:sldChg chg="modSp mod">
        <pc:chgData name="Matthew Niner" userId="f755cb24-d071-4314-baae-755b2a3256db" providerId="ADAL" clId="{D3C6560B-4ADD-485E-A2A1-8F7A714D0D73}" dt="2026-07-08T14:13:00.127" v="690" actId="1036"/>
        <pc:sldMkLst>
          <pc:docMk/>
          <pc:sldMk cId="443928613" sldId="416"/>
        </pc:sldMkLst>
        <pc:spChg chg="mod">
          <ac:chgData name="Matthew Niner" userId="f755cb24-d071-4314-baae-755b2a3256db" providerId="ADAL" clId="{D3C6560B-4ADD-485E-A2A1-8F7A714D0D73}" dt="2026-07-08T14:12:55.583" v="678" actId="14100"/>
          <ac:spMkLst>
            <pc:docMk/>
            <pc:sldMk cId="443928613" sldId="416"/>
            <ac:spMk id="2" creationId="{CB6B89EB-420C-B6FF-ACFD-130577249FB8}"/>
          </ac:spMkLst>
        </pc:spChg>
        <pc:spChg chg="mod">
          <ac:chgData name="Matthew Niner" userId="f755cb24-d071-4314-baae-755b2a3256db" providerId="ADAL" clId="{D3C6560B-4ADD-485E-A2A1-8F7A714D0D73}" dt="2026-07-08T14:13:00.127" v="690" actId="1036"/>
          <ac:spMkLst>
            <pc:docMk/>
            <pc:sldMk cId="443928613" sldId="416"/>
            <ac:spMk id="3" creationId="{F53E10AB-C54D-826E-0BB9-E9A7037D23E2}"/>
          </ac:spMkLst>
        </pc:spChg>
      </pc:sldChg>
      <pc:sldChg chg="addSp delSp modSp mod">
        <pc:chgData name="Matthew Niner" userId="f755cb24-d071-4314-baae-755b2a3256db" providerId="ADAL" clId="{D3C6560B-4ADD-485E-A2A1-8F7A714D0D73}" dt="2026-07-08T14:44:33.249" v="905" actId="14100"/>
        <pc:sldMkLst>
          <pc:docMk/>
          <pc:sldMk cId="3841788842" sldId="418"/>
        </pc:sldMkLst>
        <pc:spChg chg="mod">
          <ac:chgData name="Matthew Niner" userId="f755cb24-d071-4314-baae-755b2a3256db" providerId="ADAL" clId="{D3C6560B-4ADD-485E-A2A1-8F7A714D0D73}" dt="2026-07-08T14:44:33.249" v="905" actId="14100"/>
          <ac:spMkLst>
            <pc:docMk/>
            <pc:sldMk cId="3841788842" sldId="418"/>
            <ac:spMk id="3" creationId="{1C6D38F2-2D8B-388D-1D60-8D32F08ED568}"/>
          </ac:spMkLst>
        </pc:spChg>
        <pc:picChg chg="del mod">
          <ac:chgData name="Matthew Niner" userId="f755cb24-d071-4314-baae-755b2a3256db" providerId="ADAL" clId="{D3C6560B-4ADD-485E-A2A1-8F7A714D0D73}" dt="2026-07-08T14:35:24.171" v="827" actId="478"/>
          <ac:picMkLst>
            <pc:docMk/>
            <pc:sldMk cId="3841788842" sldId="418"/>
            <ac:picMk id="4" creationId="{C8710A29-A236-E8CB-ECDB-78FD4FF1C177}"/>
          </ac:picMkLst>
        </pc:picChg>
        <pc:picChg chg="add mod">
          <ac:chgData name="Matthew Niner" userId="f755cb24-d071-4314-baae-755b2a3256db" providerId="ADAL" clId="{D3C6560B-4ADD-485E-A2A1-8F7A714D0D73}" dt="2026-07-08T14:42:32.238" v="888" actId="14100"/>
          <ac:picMkLst>
            <pc:docMk/>
            <pc:sldMk cId="3841788842" sldId="418"/>
            <ac:picMk id="5" creationId="{C8477DC6-C266-AE38-D5A8-519A8D1E7CFC}"/>
          </ac:picMkLst>
        </pc:picChg>
        <pc:picChg chg="add mod">
          <ac:chgData name="Matthew Niner" userId="f755cb24-d071-4314-baae-755b2a3256db" providerId="ADAL" clId="{D3C6560B-4ADD-485E-A2A1-8F7A714D0D73}" dt="2026-07-08T14:42:40.642" v="897" actId="1035"/>
          <ac:picMkLst>
            <pc:docMk/>
            <pc:sldMk cId="3841788842" sldId="418"/>
            <ac:picMk id="7" creationId="{E6304DFA-5BE3-E8B7-0D92-8B867D135FD2}"/>
          </ac:picMkLst>
        </pc:picChg>
        <pc:picChg chg="add mod">
          <ac:chgData name="Matthew Niner" userId="f755cb24-d071-4314-baae-755b2a3256db" providerId="ADAL" clId="{D3C6560B-4ADD-485E-A2A1-8F7A714D0D73}" dt="2026-07-08T14:42:42.059" v="898" actId="1076"/>
          <ac:picMkLst>
            <pc:docMk/>
            <pc:sldMk cId="3841788842" sldId="418"/>
            <ac:picMk id="9" creationId="{FDB5C5EC-B0BA-3505-4201-26C5EFB61C35}"/>
          </ac:picMkLst>
        </pc:picChg>
        <pc:picChg chg="add mod">
          <ac:chgData name="Matthew Niner" userId="f755cb24-d071-4314-baae-755b2a3256db" providerId="ADAL" clId="{D3C6560B-4ADD-485E-A2A1-8F7A714D0D73}" dt="2026-07-08T14:42:43.816" v="899" actId="1076"/>
          <ac:picMkLst>
            <pc:docMk/>
            <pc:sldMk cId="3841788842" sldId="418"/>
            <ac:picMk id="11" creationId="{5AEF747D-B79A-A8CA-77EE-2DB0EB111985}"/>
          </ac:picMkLst>
        </pc:picChg>
      </pc:sldChg>
      <pc:sldChg chg="addSp delSp modSp mod ord">
        <pc:chgData name="Matthew Niner" userId="f755cb24-d071-4314-baae-755b2a3256db" providerId="ADAL" clId="{D3C6560B-4ADD-485E-A2A1-8F7A714D0D73}" dt="2026-07-08T14:30:46.452" v="777"/>
        <pc:sldMkLst>
          <pc:docMk/>
          <pc:sldMk cId="2426628706" sldId="421"/>
        </pc:sldMkLst>
        <pc:spChg chg="add del mod">
          <ac:chgData name="Matthew Niner" userId="f755cb24-d071-4314-baae-755b2a3256db" providerId="ADAL" clId="{D3C6560B-4ADD-485E-A2A1-8F7A714D0D73}" dt="2026-07-08T14:29:34.305" v="738" actId="404"/>
          <ac:spMkLst>
            <pc:docMk/>
            <pc:sldMk cId="2426628706" sldId="421"/>
            <ac:spMk id="6" creationId="{37CA48B3-AE69-3137-8007-12357EC18102}"/>
          </ac:spMkLst>
        </pc:spChg>
        <pc:picChg chg="mod">
          <ac:chgData name="Matthew Niner" userId="f755cb24-d071-4314-baae-755b2a3256db" providerId="ADAL" clId="{D3C6560B-4ADD-485E-A2A1-8F7A714D0D73}" dt="2026-07-08T14:29:42.271" v="740" actId="1037"/>
          <ac:picMkLst>
            <pc:docMk/>
            <pc:sldMk cId="2426628706" sldId="421"/>
            <ac:picMk id="3" creationId="{70AD9AC8-37A4-6FC8-D5EB-803098552D7E}"/>
          </ac:picMkLst>
        </pc:picChg>
      </pc:sldChg>
      <pc:sldChg chg="modSp mod">
        <pc:chgData name="Matthew Niner" userId="f755cb24-d071-4314-baae-755b2a3256db" providerId="ADAL" clId="{D3C6560B-4ADD-485E-A2A1-8F7A714D0D73}" dt="2026-07-08T14:29:13.956" v="734" actId="20577"/>
        <pc:sldMkLst>
          <pc:docMk/>
          <pc:sldMk cId="1736336730" sldId="424"/>
        </pc:sldMkLst>
        <pc:spChg chg="mod">
          <ac:chgData name="Matthew Niner" userId="f755cb24-d071-4314-baae-755b2a3256db" providerId="ADAL" clId="{D3C6560B-4ADD-485E-A2A1-8F7A714D0D73}" dt="2026-07-08T14:29:13.956" v="734" actId="20577"/>
          <ac:spMkLst>
            <pc:docMk/>
            <pc:sldMk cId="1736336730" sldId="424"/>
            <ac:spMk id="3" creationId="{AE510A91-F8D5-90E5-7601-B57E5F346B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492650-412B-4438-AF50-3BCD829659E0}"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B0047B-D036-4415-9649-D761D5CDD8D7}" type="slidenum">
              <a:rPr lang="en-US" smtClean="0"/>
              <a:t>‹#›</a:t>
            </a:fld>
            <a:endParaRPr lang="en-US"/>
          </a:p>
        </p:txBody>
      </p:sp>
    </p:spTree>
    <p:extLst>
      <p:ext uri="{BB962C8B-B14F-4D97-AF65-F5344CB8AC3E}">
        <p14:creationId xmlns:p14="http://schemas.microsoft.com/office/powerpoint/2010/main" val="2351112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B0047B-D036-4415-9649-D761D5CDD8D7}" type="slidenum">
              <a:rPr lang="en-US" smtClean="0"/>
              <a:t>1</a:t>
            </a:fld>
            <a:endParaRPr lang="en-US"/>
          </a:p>
        </p:txBody>
      </p:sp>
    </p:spTree>
    <p:extLst>
      <p:ext uri="{BB962C8B-B14F-4D97-AF65-F5344CB8AC3E}">
        <p14:creationId xmlns:p14="http://schemas.microsoft.com/office/powerpoint/2010/main" val="367409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230AB-DB90-340F-B0FE-8D7F75A90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9AD17-175C-6E23-780E-F16A1F9A0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36FD7-DBED-9989-94DE-690A8B3960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CD5FC3F-6116-31D1-A1A8-8FCA6F999412}"/>
              </a:ext>
            </a:extLst>
          </p:cNvPr>
          <p:cNvSpPr>
            <a:spLocks noGrp="1"/>
          </p:cNvSpPr>
          <p:nvPr>
            <p:ph type="sldNum" sz="quarter" idx="5"/>
          </p:nvPr>
        </p:nvSpPr>
        <p:spPr/>
        <p:txBody>
          <a:bodyPr/>
          <a:lstStyle/>
          <a:p>
            <a:fld id="{95B0047B-D036-4415-9649-D761D5CDD8D7}" type="slidenum">
              <a:rPr lang="en-US" smtClean="0"/>
              <a:t>10</a:t>
            </a:fld>
            <a:endParaRPr lang="en-US"/>
          </a:p>
        </p:txBody>
      </p:sp>
    </p:spTree>
    <p:extLst>
      <p:ext uri="{BB962C8B-B14F-4D97-AF65-F5344CB8AC3E}">
        <p14:creationId xmlns:p14="http://schemas.microsoft.com/office/powerpoint/2010/main" val="1487577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283">
              <a:defRPr/>
            </a:pPr>
            <a:r>
              <a:rPr lang="en-US" altLang="en-US">
                <a:ea typeface="ＭＳ Ｐゴシック" pitchFamily="34" charset="-128"/>
              </a:rPr>
              <a:t>Photo: </a:t>
            </a:r>
            <a:br>
              <a:rPr lang="en-US" altLang="en-US">
                <a:ea typeface="ＭＳ Ｐゴシック" pitchFamily="34" charset="-128"/>
              </a:rPr>
            </a:br>
            <a:r>
              <a:rPr lang="en-US" altLang="en-US">
                <a:ea typeface="ＭＳ Ｐゴシック" pitchFamily="34" charset="-128"/>
              </a:rPr>
              <a:t>AADOCR/DDI Oral Health Equity Research Award Winner</a:t>
            </a:r>
          </a:p>
          <a:p>
            <a:pPr defTabSz="929283">
              <a:defRPr/>
            </a:pPr>
            <a:r>
              <a:rPr lang="en-US" altLang="en-US">
                <a:ea typeface="ＭＳ Ｐゴシック" pitchFamily="34" charset="-128"/>
              </a:rPr>
              <a:t>Astha Singhal</a:t>
            </a:r>
            <a:br>
              <a:rPr lang="en-US" altLang="en-US">
                <a:ea typeface="ＭＳ Ｐゴシック" pitchFamily="34" charset="-128"/>
              </a:rPr>
            </a:br>
            <a:r>
              <a:rPr lang="en-US" altLang="en-US">
                <a:ea typeface="ＭＳ Ｐゴシック" pitchFamily="34" charset="-128"/>
              </a:rPr>
              <a:t>Boston University, MA</a:t>
            </a:r>
            <a:br>
              <a:rPr lang="en-US" altLang="en-US">
                <a:ea typeface="ＭＳ Ｐゴシック" pitchFamily="34" charset="-128"/>
              </a:rPr>
            </a:br>
            <a:endParaRPr lang="en-US"/>
          </a:p>
          <a:p>
            <a:pPr marL="0" marR="0" indent="0" algn="l" defTabSz="914335" rtl="0" eaLnBrk="1" fontAlgn="auto" latinLnBrk="0" hangingPunct="1">
              <a:lnSpc>
                <a:spcPct val="100000"/>
              </a:lnSpc>
              <a:spcBef>
                <a:spcPts val="0"/>
              </a:spcBef>
              <a:spcAft>
                <a:spcPts val="0"/>
              </a:spcAft>
              <a:buClrTx/>
              <a:buSzTx/>
              <a:buFontTx/>
              <a:buNone/>
              <a:tabLst/>
              <a:defRPr/>
            </a:pPr>
            <a:endParaRPr lang="en-US" sz="1200">
              <a:solidFill>
                <a:schemeClr val="tx2"/>
              </a:solidFill>
              <a:latin typeface="Gill Sans MT" panose="020B0502020104020203" pitchFamily="34" charset="0"/>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11</a:t>
            </a:fld>
            <a:endParaRPr lang="en-US"/>
          </a:p>
        </p:txBody>
      </p:sp>
    </p:spTree>
    <p:extLst>
      <p:ext uri="{BB962C8B-B14F-4D97-AF65-F5344CB8AC3E}">
        <p14:creationId xmlns:p14="http://schemas.microsoft.com/office/powerpoint/2010/main" val="935427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fontAlgn="base"/>
            <a:endParaRPr lang="en-US" b="0" i="0">
              <a:solidFill>
                <a:srgbClr val="504E4E"/>
              </a:solidFill>
              <a:effectLst/>
              <a:latin typeface="BloggerSans"/>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AA743C5-C719-47A2-8CE9-7E6C33926FF1}" type="slidenum">
              <a:rPr lang="en-US" altLang="en-US" smtClean="0"/>
              <a:pPr eaLnBrk="1" hangingPunct="1">
                <a:spcBef>
                  <a:spcPct val="0"/>
                </a:spcBef>
              </a:pPr>
              <a:t>12</a:t>
            </a:fld>
            <a:endParaRPr lang="en-US" altLang="en-US"/>
          </a:p>
        </p:txBody>
      </p:sp>
    </p:spTree>
    <p:extLst>
      <p:ext uri="{BB962C8B-B14F-4D97-AF65-F5344CB8AC3E}">
        <p14:creationId xmlns:p14="http://schemas.microsoft.com/office/powerpoint/2010/main" val="40172809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xfrm>
            <a:off x="398463" y="693738"/>
            <a:ext cx="6153150" cy="34623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a:solidFill>
                <a:schemeClr val="tx2"/>
              </a:solidFill>
              <a:latin typeface="Gill Sans MT" panose="020B0502020104020203" pitchFamily="34" charset="0"/>
            </a:endParaRP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39331" indent="-284358" eaLnBrk="0" hangingPunct="0">
              <a:spcBef>
                <a:spcPct val="30000"/>
              </a:spcBef>
              <a:defRPr sz="1200">
                <a:solidFill>
                  <a:schemeClr val="tx1"/>
                </a:solidFill>
                <a:latin typeface="Calibri" pitchFamily="34" charset="0"/>
                <a:ea typeface="ＭＳ Ｐゴシック" pitchFamily="34" charset="-128"/>
              </a:defRPr>
            </a:lvl2pPr>
            <a:lvl3pPr marL="1137433" indent="-227487" eaLnBrk="0" hangingPunct="0">
              <a:spcBef>
                <a:spcPct val="30000"/>
              </a:spcBef>
              <a:defRPr sz="1200">
                <a:solidFill>
                  <a:schemeClr val="tx1"/>
                </a:solidFill>
                <a:latin typeface="Calibri" pitchFamily="34" charset="0"/>
                <a:ea typeface="ＭＳ Ｐゴシック" pitchFamily="34" charset="-128"/>
              </a:defRPr>
            </a:lvl3pPr>
            <a:lvl4pPr marL="1592406" indent="-227487" eaLnBrk="0" hangingPunct="0">
              <a:spcBef>
                <a:spcPct val="30000"/>
              </a:spcBef>
              <a:defRPr sz="1200">
                <a:solidFill>
                  <a:schemeClr val="tx1"/>
                </a:solidFill>
                <a:latin typeface="Calibri" pitchFamily="34" charset="0"/>
                <a:ea typeface="ＭＳ Ｐゴシック" pitchFamily="34" charset="-128"/>
              </a:defRPr>
            </a:lvl4pPr>
            <a:lvl5pPr marL="2047378" indent="-227487" eaLnBrk="0" hangingPunct="0">
              <a:spcBef>
                <a:spcPct val="30000"/>
              </a:spcBef>
              <a:defRPr sz="1200">
                <a:solidFill>
                  <a:schemeClr val="tx1"/>
                </a:solidFill>
                <a:latin typeface="Calibri" pitchFamily="34" charset="0"/>
                <a:ea typeface="ＭＳ Ｐゴシック" pitchFamily="34" charset="-128"/>
              </a:defRPr>
            </a:lvl5pPr>
            <a:lvl6pPr marL="2502352"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57323"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12297"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67270" indent="-227487"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AA743C5-C719-47A2-8CE9-7E6C33926FF1}" type="slidenum">
              <a:rPr lang="en-US" altLang="en-US" smtClean="0"/>
              <a:pPr eaLnBrk="1" hangingPunct="1">
                <a:spcBef>
                  <a:spcPct val="0"/>
                </a:spcBef>
              </a:pPr>
              <a:t>13</a:t>
            </a:fld>
            <a:endParaRPr lang="en-US" altLang="en-US"/>
          </a:p>
        </p:txBody>
      </p:sp>
    </p:spTree>
    <p:extLst>
      <p:ext uri="{BB962C8B-B14F-4D97-AF65-F5344CB8AC3E}">
        <p14:creationId xmlns:p14="http://schemas.microsoft.com/office/powerpoint/2010/main" val="3269059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accent2"/>
                </a:solidFill>
              </a:rPr>
              <a:t>The IADR Community is an online hub to meet and discuss research and other topics with your colleagues.</a:t>
            </a:r>
            <a:endParaRPr lang="en-US" b="1" baseline="0">
              <a:solidFill>
                <a:schemeClr val="accent2"/>
              </a:solidFill>
            </a:endParaRPr>
          </a:p>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14</a:t>
            </a:fld>
            <a:endParaRPr lang="en-US"/>
          </a:p>
        </p:txBody>
      </p:sp>
    </p:spTree>
    <p:extLst>
      <p:ext uri="{BB962C8B-B14F-4D97-AF65-F5344CB8AC3E}">
        <p14:creationId xmlns:p14="http://schemas.microsoft.com/office/powerpoint/2010/main" val="482664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33333"/>
                </a:solidFill>
                <a:effectLst/>
                <a:latin typeface="arial" panose="020B0604020202020204" pitchFamily="34" charset="0"/>
              </a:rPr>
              <a:t>The new AADOCR Community allows members to network, share, post, and comment on issues specific to the AADOCR. To access the AADOCR Community, visit the IADR Community, click “ </a:t>
            </a:r>
            <a:r>
              <a:rPr lang="en-US" b="1" i="0">
                <a:solidFill>
                  <a:srgbClr val="333333"/>
                </a:solidFill>
                <a:effectLst/>
                <a:latin typeface="arial" panose="020B0604020202020204" pitchFamily="34" charset="0"/>
              </a:rPr>
              <a:t>Communities</a:t>
            </a:r>
            <a:r>
              <a:rPr lang="en-US" b="0" i="0">
                <a:solidFill>
                  <a:srgbClr val="333333"/>
                </a:solidFill>
                <a:effectLst/>
                <a:latin typeface="arial" panose="020B0604020202020204" pitchFamily="34" charset="0"/>
              </a:rPr>
              <a:t>” in the navigation bar and click “ </a:t>
            </a:r>
            <a:r>
              <a:rPr lang="en-US" b="1" i="0">
                <a:solidFill>
                  <a:srgbClr val="333333"/>
                </a:solidFill>
                <a:effectLst/>
                <a:latin typeface="arial" panose="020B0604020202020204" pitchFamily="34" charset="0"/>
              </a:rPr>
              <a:t>My Communities</a:t>
            </a:r>
            <a:r>
              <a:rPr lang="en-US" b="0" i="0">
                <a:solidFill>
                  <a:srgbClr val="333333"/>
                </a:solidFill>
                <a:effectLst/>
                <a:latin typeface="arial" panose="020B0604020202020204" pitchFamily="34" charset="0"/>
              </a:rPr>
              <a:t>.” </a:t>
            </a:r>
            <a:endParaRPr lang="en-US" b="1" baseline="0">
              <a:solidFill>
                <a:schemeClr val="accent2"/>
              </a:solidFill>
            </a:endParaRPr>
          </a:p>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15</a:t>
            </a:fld>
            <a:endParaRPr lang="en-US"/>
          </a:p>
        </p:txBody>
      </p:sp>
    </p:spTree>
    <p:extLst>
      <p:ext uri="{BB962C8B-B14F-4D97-AF65-F5344CB8AC3E}">
        <p14:creationId xmlns:p14="http://schemas.microsoft.com/office/powerpoint/2010/main" val="3254400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accent2"/>
                </a:solidFill>
              </a:rPr>
              <a:t>The new IADR Webinar &amp; CE On Demand Library allows IADR members to participate in live webinars and view our growing list of past webinars on demand! </a:t>
            </a:r>
          </a:p>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16</a:t>
            </a:fld>
            <a:endParaRPr lang="en-US"/>
          </a:p>
        </p:txBody>
      </p:sp>
    </p:spTree>
    <p:extLst>
      <p:ext uri="{BB962C8B-B14F-4D97-AF65-F5344CB8AC3E}">
        <p14:creationId xmlns:p14="http://schemas.microsoft.com/office/powerpoint/2010/main" val="529466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rPr>
              <a:t>The NSRG is a Scientific Group of the AADOCR composed of a network of self-governing local Student Research Group (SRG) chapters at dental schools and is led nationally by officers elected through a majority of votes from all members. All AADOCR student members are part of the AADOCR NSRG and are eligible to participate in their programs and activities. </a:t>
            </a:r>
          </a:p>
          <a:p>
            <a:endParaRPr lang="en-US" dirty="0">
              <a:solidFill>
                <a:schemeClr val="tx1"/>
              </a:solidFill>
            </a:endParaRPr>
          </a:p>
          <a:p>
            <a:r>
              <a:rPr lang="en-US" sz="1200" b="0" i="0" kern="1200" dirty="0">
                <a:solidFill>
                  <a:schemeClr val="tx1"/>
                </a:solidFill>
                <a:effectLst/>
                <a:latin typeface="+mn-lt"/>
                <a:ea typeface="+mn-ea"/>
                <a:cs typeface="+mn-cs"/>
              </a:rPr>
              <a:t>Student members must join at least one IADR Group/Network and may join up to a total of three IADR Groups/Networks at no charge.</a:t>
            </a:r>
            <a:endParaRPr lang="en-US" dirty="0">
              <a:solidFill>
                <a:schemeClr val="tx1"/>
              </a:solidFill>
            </a:endParaRPr>
          </a:p>
          <a:p>
            <a:pPr marL="0" marR="0" indent="0" algn="l" defTabSz="914335" rtl="0" eaLnBrk="1" fontAlgn="auto" latinLnBrk="0" hangingPunct="1">
              <a:lnSpc>
                <a:spcPct val="100000"/>
              </a:lnSpc>
              <a:spcBef>
                <a:spcPts val="0"/>
              </a:spcBef>
              <a:spcAft>
                <a:spcPts val="0"/>
              </a:spcAft>
              <a:buClrTx/>
              <a:buSzTx/>
              <a:buFontTx/>
              <a:buNone/>
              <a:tabLst/>
              <a:defRPr/>
            </a:pPr>
            <a:endParaRPr lang="en-US" sz="1200" dirty="0">
              <a:solidFill>
                <a:schemeClr val="tx2"/>
              </a:solidFill>
              <a:latin typeface="Gill Sans MT" panose="020B0502020104020203" pitchFamily="34" charset="0"/>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18</a:t>
            </a:fld>
            <a:endParaRPr lang="en-US"/>
          </a:p>
        </p:txBody>
      </p:sp>
    </p:spTree>
    <p:extLst>
      <p:ext uri="{BB962C8B-B14F-4D97-AF65-F5344CB8AC3E}">
        <p14:creationId xmlns:p14="http://schemas.microsoft.com/office/powerpoint/2010/main" val="1983841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latin typeface="Overpass Light"/>
              </a:rPr>
              <a:t>MIND the Future is building a vibrant community of investigators whose participation is vital to advancing dental, oral, and craniofacial research and improving the oral health of our nation. </a:t>
            </a:r>
            <a:r>
              <a:rPr lang="en-US" sz="1200" b="0" i="0" kern="1200" dirty="0">
                <a:solidFill>
                  <a:schemeClr val="tx1"/>
                </a:solidFill>
                <a:effectLst/>
                <a:latin typeface="+mn-lt"/>
                <a:ea typeface="+mn-ea"/>
                <a:cs typeface="+mn-cs"/>
              </a:rPr>
              <a:t>The overarching goal is to develop a sustainable, nationally recognized mentoring network that enhances the career development of early-career DOC researchers with merit- based opportunities for all.</a:t>
            </a:r>
            <a:r>
              <a:rPr lang="en-US" sz="1800" b="0" i="0" u="none" strike="noStrike" baseline="0" dirty="0">
                <a:latin typeface="Overpass Light"/>
              </a:rPr>
              <a:t> (NIH Grant No. 1UE5DE029439).</a:t>
            </a:r>
            <a:endParaRPr lang="en-US" sz="18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B0047B-D036-4415-9649-D761D5CDD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8995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62E48-91BA-3EE0-C944-2D76447A9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7215E-6399-738B-23F0-6400E3CEBA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E8D99-EFA4-9598-E843-19A3C1D3F22B}"/>
              </a:ext>
            </a:extLst>
          </p:cNvPr>
          <p:cNvSpPr>
            <a:spLocks noGrp="1"/>
          </p:cNvSpPr>
          <p:nvPr>
            <p:ph type="body" idx="1"/>
          </p:nvPr>
        </p:nvSpPr>
        <p:spPr/>
        <p:txBody>
          <a:bodyPr/>
          <a:lstStyle/>
          <a:p>
            <a:r>
              <a:rPr lang="en-US" sz="1800" b="0" i="0" u="none" strike="noStrike" baseline="0" dirty="0">
                <a:latin typeface="Overpass Light"/>
              </a:rPr>
              <a:t>MIND the Future is building a vibrant community of investigators whose participation is vital to advancing dental, oral, and craniofacial research and improving the oral health of our nation. </a:t>
            </a:r>
            <a:r>
              <a:rPr lang="en-US" sz="1200" b="0" i="0" kern="1200" dirty="0">
                <a:solidFill>
                  <a:schemeClr val="tx1"/>
                </a:solidFill>
                <a:effectLst/>
                <a:latin typeface="+mn-lt"/>
                <a:ea typeface="+mn-ea"/>
                <a:cs typeface="+mn-cs"/>
              </a:rPr>
              <a:t>The overarching goal is to develop a sustainable, nationally recognized mentoring network that enhances the career development of early-career DOC researchers with merit- based opportunities for all.</a:t>
            </a:r>
            <a:r>
              <a:rPr lang="en-US" sz="1800" b="0" i="0" u="none" strike="noStrike" baseline="0" dirty="0">
                <a:latin typeface="Overpass Light"/>
              </a:rPr>
              <a:t> (NIH Grant No. 1UE5DE029439).</a:t>
            </a:r>
            <a:endParaRPr lang="en-US" sz="1800" dirty="0"/>
          </a:p>
        </p:txBody>
      </p:sp>
      <p:sp>
        <p:nvSpPr>
          <p:cNvPr id="4" name="Slide Number Placeholder 3">
            <a:extLst>
              <a:ext uri="{FF2B5EF4-FFF2-40B4-BE49-F238E27FC236}">
                <a16:creationId xmlns:a16="http://schemas.microsoft.com/office/drawing/2014/main" id="{D4849D09-25F4-2C4E-9EA7-1B262BDC70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5B0047B-D036-4415-9649-D761D5CDD8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49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283">
              <a:defRPr/>
            </a:pPr>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2</a:t>
            </a:fld>
            <a:endParaRPr lang="en-US"/>
          </a:p>
        </p:txBody>
      </p:sp>
    </p:spTree>
    <p:extLst>
      <p:ext uri="{BB962C8B-B14F-4D97-AF65-F5344CB8AC3E}">
        <p14:creationId xmlns:p14="http://schemas.microsoft.com/office/powerpoint/2010/main" val="41854437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35" rtl="0" eaLnBrk="1" fontAlgn="auto" latinLnBrk="0" hangingPunct="1">
              <a:lnSpc>
                <a:spcPct val="100000"/>
              </a:lnSpc>
              <a:spcBef>
                <a:spcPts val="0"/>
              </a:spcBef>
              <a:spcAft>
                <a:spcPts val="0"/>
              </a:spcAft>
              <a:buClrTx/>
              <a:buSzTx/>
              <a:buFontTx/>
              <a:buNone/>
              <a:tabLst/>
              <a:defRPr/>
            </a:pPr>
            <a:endParaRPr lang="en-US" sz="1200" dirty="0">
              <a:solidFill>
                <a:schemeClr val="tx2"/>
              </a:solidFill>
              <a:latin typeface="Gill Sans MT" panose="020B0502020104020203" pitchFamily="34" charset="0"/>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21</a:t>
            </a:fld>
            <a:endParaRPr lang="en-US"/>
          </a:p>
        </p:txBody>
      </p:sp>
    </p:spTree>
    <p:extLst>
      <p:ext uri="{BB962C8B-B14F-4D97-AF65-F5344CB8AC3E}">
        <p14:creationId xmlns:p14="http://schemas.microsoft.com/office/powerpoint/2010/main" val="2603293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EAC14-48F7-D4E3-6D29-B973AD96D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F2F88F-7B9B-4DF2-40DD-64CD92880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15B7F5-38F9-7F39-F79C-01A1B7614020}"/>
              </a:ext>
            </a:extLst>
          </p:cNvPr>
          <p:cNvSpPr>
            <a:spLocks noGrp="1"/>
          </p:cNvSpPr>
          <p:nvPr>
            <p:ph type="body" idx="1"/>
          </p:nvPr>
        </p:nvSpPr>
        <p:spPr/>
        <p:txBody>
          <a:bodyPr/>
          <a:lstStyle/>
          <a:p>
            <a:r>
              <a:rPr lang="en-US" sz="1200" kern="1200">
                <a:solidFill>
                  <a:schemeClr val="tx1"/>
                </a:solidFill>
                <a:effectLst/>
                <a:latin typeface="+mn-lt"/>
                <a:ea typeface="+mn-ea"/>
                <a:cs typeface="+mn-cs"/>
              </a:rPr>
              <a:t>The Association actively engages with members of Congress, the administration and officials at the National Institutes of Health to promote AADOCR policy positions. AADOCR’s primary focus is increasing funding for the National Institutes of Health and the National Institute of Dental and Craniofacial Research so that our members are provided adequate resources to improve oral health through dental, oral and craniofacial research activities, but we also support oral health efforts across the federal research enterprise. The Association is an active partner with the ADA, ADEA and other dental groups and is involved in a number of coalitions focusing on areas of interest to AADOCR and our members. Beyond our external-facing work, a core part of our role is also to provide AADOCR members with information about potential implications of federal legislation and policies and give them the tools they need to respond to those that may impact their work.</a:t>
            </a:r>
          </a:p>
          <a:p>
            <a:pPr marL="0" marR="0" indent="0" algn="l" defTabSz="914335" rtl="0" eaLnBrk="1" fontAlgn="auto" latinLnBrk="0" hangingPunct="1">
              <a:lnSpc>
                <a:spcPct val="100000"/>
              </a:lnSpc>
              <a:spcBef>
                <a:spcPts val="0"/>
              </a:spcBef>
              <a:spcAft>
                <a:spcPts val="0"/>
              </a:spcAft>
              <a:buClrTx/>
              <a:buSzTx/>
              <a:buFontTx/>
              <a:buNone/>
              <a:tabLst/>
              <a:defRPr/>
            </a:pPr>
            <a:endParaRPr lang="en-US" sz="1200">
              <a:solidFill>
                <a:schemeClr val="tx2"/>
              </a:solidFill>
              <a:latin typeface="Gill Sans MT" panose="020B0502020104020203" pitchFamily="34" charset="0"/>
            </a:endParaRPr>
          </a:p>
        </p:txBody>
      </p:sp>
      <p:sp>
        <p:nvSpPr>
          <p:cNvPr id="4" name="Slide Number Placeholder 3">
            <a:extLst>
              <a:ext uri="{FF2B5EF4-FFF2-40B4-BE49-F238E27FC236}">
                <a16:creationId xmlns:a16="http://schemas.microsoft.com/office/drawing/2014/main" id="{B6945B21-A797-B10F-F1C9-ABAFAEF4D52F}"/>
              </a:ext>
            </a:extLst>
          </p:cNvPr>
          <p:cNvSpPr>
            <a:spLocks noGrp="1"/>
          </p:cNvSpPr>
          <p:nvPr>
            <p:ph type="sldNum" sz="quarter" idx="5"/>
          </p:nvPr>
        </p:nvSpPr>
        <p:spPr/>
        <p:txBody>
          <a:bodyPr/>
          <a:lstStyle/>
          <a:p>
            <a:fld id="{95B0047B-D036-4415-9649-D761D5CDD8D7}" type="slidenum">
              <a:rPr lang="en-US" smtClean="0"/>
              <a:t>22</a:t>
            </a:fld>
            <a:endParaRPr lang="en-US"/>
          </a:p>
        </p:txBody>
      </p:sp>
    </p:spTree>
    <p:extLst>
      <p:ext uri="{BB962C8B-B14F-4D97-AF65-F5344CB8AC3E}">
        <p14:creationId xmlns:p14="http://schemas.microsoft.com/office/powerpoint/2010/main" val="255553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23</a:t>
            </a:fld>
            <a:endParaRPr lang="en-US"/>
          </a:p>
        </p:txBody>
      </p:sp>
    </p:spTree>
    <p:extLst>
      <p:ext uri="{BB962C8B-B14F-4D97-AF65-F5344CB8AC3E}">
        <p14:creationId xmlns:p14="http://schemas.microsoft.com/office/powerpoint/2010/main" val="2325275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Follow AADOCR on Social Media!  </a:t>
            </a:r>
          </a:p>
        </p:txBody>
      </p:sp>
      <p:sp>
        <p:nvSpPr>
          <p:cNvPr id="4" name="Slide Number Placeholder 3"/>
          <p:cNvSpPr>
            <a:spLocks noGrp="1"/>
          </p:cNvSpPr>
          <p:nvPr>
            <p:ph type="sldNum" sz="quarter" idx="5"/>
          </p:nvPr>
        </p:nvSpPr>
        <p:spPr/>
        <p:txBody>
          <a:bodyPr/>
          <a:lstStyle/>
          <a:p>
            <a:fld id="{95B0047B-D036-4415-9649-D761D5CDD8D7}" type="slidenum">
              <a:rPr lang="en-US" smtClean="0"/>
              <a:t>24</a:t>
            </a:fld>
            <a:endParaRPr lang="en-US"/>
          </a:p>
        </p:txBody>
      </p:sp>
    </p:spTree>
    <p:extLst>
      <p:ext uri="{BB962C8B-B14F-4D97-AF65-F5344CB8AC3E}">
        <p14:creationId xmlns:p14="http://schemas.microsoft.com/office/powerpoint/2010/main" val="21182365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335" rtl="0" eaLnBrk="1" fontAlgn="auto" latinLnBrk="0" hangingPunct="1">
              <a:lnSpc>
                <a:spcPct val="100000"/>
              </a:lnSpc>
              <a:spcBef>
                <a:spcPts val="0"/>
              </a:spcBef>
              <a:spcAft>
                <a:spcPts val="0"/>
              </a:spcAft>
              <a:buClrTx/>
              <a:buSzTx/>
              <a:buFontTx/>
              <a:buNone/>
              <a:tabLst/>
              <a:defRPr/>
            </a:pPr>
            <a:endParaRPr lang="en-US" sz="1200">
              <a:solidFill>
                <a:schemeClr val="tx2"/>
              </a:solidFill>
              <a:latin typeface="Gill Sans MT" panose="020B0502020104020203" pitchFamily="34" charset="0"/>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25</a:t>
            </a:fld>
            <a:endParaRPr lang="en-US"/>
          </a:p>
        </p:txBody>
      </p:sp>
    </p:spTree>
    <p:extLst>
      <p:ext uri="{BB962C8B-B14F-4D97-AF65-F5344CB8AC3E}">
        <p14:creationId xmlns:p14="http://schemas.microsoft.com/office/powerpoint/2010/main" val="2605235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283">
              <a:defRPr/>
            </a:pPr>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fld id="{95B0047B-D036-4415-9649-D761D5CDD8D7}" type="slidenum">
              <a:rPr lang="en-US" smtClean="0"/>
              <a:t>3</a:t>
            </a:fld>
            <a:endParaRPr lang="en-US"/>
          </a:p>
        </p:txBody>
      </p:sp>
    </p:spTree>
    <p:extLst>
      <p:ext uri="{BB962C8B-B14F-4D97-AF65-F5344CB8AC3E}">
        <p14:creationId xmlns:p14="http://schemas.microsoft.com/office/powerpoint/2010/main" val="67768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5B0047B-D036-4415-9649-D761D5CDD8D7}" type="slidenum">
              <a:rPr lang="en-US" smtClean="0"/>
              <a:t>4</a:t>
            </a:fld>
            <a:endParaRPr lang="en-US"/>
          </a:p>
        </p:txBody>
      </p:sp>
    </p:spTree>
    <p:extLst>
      <p:ext uri="{BB962C8B-B14F-4D97-AF65-F5344CB8AC3E}">
        <p14:creationId xmlns:p14="http://schemas.microsoft.com/office/powerpoint/2010/main" val="587444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5</a:t>
            </a:fld>
            <a:endParaRPr lang="en-US"/>
          </a:p>
        </p:txBody>
      </p:sp>
    </p:spTree>
    <p:extLst>
      <p:ext uri="{BB962C8B-B14F-4D97-AF65-F5344CB8AC3E}">
        <p14:creationId xmlns:p14="http://schemas.microsoft.com/office/powerpoint/2010/main" val="2745454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An IADR/AADOCR membership offers many benefits</a:t>
            </a:r>
            <a:r>
              <a:rPr lang="en-US" baseline="0"/>
              <a:t> including access to the online IADR Community and AADOCR Community, publications, advocacy, discounts on meeting registrations, presentation, and awards/fellowship opportunities, access to the IADR CE On Demand library and IADR Abstract Archive, the </a:t>
            </a:r>
            <a:r>
              <a:rPr lang="en-US" i="1" baseline="0"/>
              <a:t>Science Advocate </a:t>
            </a:r>
            <a:r>
              <a:rPr lang="en-US" baseline="0"/>
              <a:t>newsletter, membership in IADR Scientific Groups or Networks, and much more.</a:t>
            </a:r>
            <a:endParaRPr lang="en-US"/>
          </a:p>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6</a:t>
            </a:fld>
            <a:endParaRPr lang="en-US"/>
          </a:p>
        </p:txBody>
      </p:sp>
    </p:spTree>
    <p:extLst>
      <p:ext uri="{BB962C8B-B14F-4D97-AF65-F5344CB8AC3E}">
        <p14:creationId xmlns:p14="http://schemas.microsoft.com/office/powerpoint/2010/main" val="422528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7</a:t>
            </a:fld>
            <a:endParaRPr lang="en-US"/>
          </a:p>
        </p:txBody>
      </p:sp>
    </p:spTree>
    <p:extLst>
      <p:ext uri="{BB962C8B-B14F-4D97-AF65-F5344CB8AC3E}">
        <p14:creationId xmlns:p14="http://schemas.microsoft.com/office/powerpoint/2010/main" val="389016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8</a:t>
            </a:fld>
            <a:endParaRPr lang="en-US"/>
          </a:p>
        </p:txBody>
      </p:sp>
    </p:spTree>
    <p:extLst>
      <p:ext uri="{BB962C8B-B14F-4D97-AF65-F5344CB8AC3E}">
        <p14:creationId xmlns:p14="http://schemas.microsoft.com/office/powerpoint/2010/main" val="400784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ea typeface="ＭＳ Ｐゴシック" pitchFamily="34" charset="-128"/>
              </a:rPr>
              <a:t>This is a list of the IADR Scientific Groups and Networks. IADR/AADOCR</a:t>
            </a:r>
            <a:r>
              <a:rPr lang="en-US" altLang="en-US" baseline="0">
                <a:ea typeface="ＭＳ Ｐゴシック" pitchFamily="34" charset="-128"/>
              </a:rPr>
              <a:t> </a:t>
            </a:r>
            <a:r>
              <a:rPr lang="en-US" altLang="en-US">
                <a:ea typeface="ＭＳ Ｐゴシック" pitchFamily="34" charset="-128"/>
              </a:rPr>
              <a:t>members may enjoy complimentary membership in one IADR Scientific Group or Network and Student members can join up to three IADR Scientific Groups or Networks as part of their Student membership. Please be active in at least one. </a:t>
            </a:r>
          </a:p>
          <a:p>
            <a:endParaRPr lang="en-US"/>
          </a:p>
        </p:txBody>
      </p:sp>
      <p:sp>
        <p:nvSpPr>
          <p:cNvPr id="4" name="Slide Number Placeholder 3"/>
          <p:cNvSpPr>
            <a:spLocks noGrp="1"/>
          </p:cNvSpPr>
          <p:nvPr>
            <p:ph type="sldNum" sz="quarter" idx="5"/>
          </p:nvPr>
        </p:nvSpPr>
        <p:spPr/>
        <p:txBody>
          <a:bodyPr/>
          <a:lstStyle/>
          <a:p>
            <a:fld id="{95B0047B-D036-4415-9649-D761D5CDD8D7}" type="slidenum">
              <a:rPr lang="en-US" smtClean="0"/>
              <a:t>9</a:t>
            </a:fld>
            <a:endParaRPr lang="en-US"/>
          </a:p>
        </p:txBody>
      </p:sp>
    </p:spTree>
    <p:extLst>
      <p:ext uri="{BB962C8B-B14F-4D97-AF65-F5344CB8AC3E}">
        <p14:creationId xmlns:p14="http://schemas.microsoft.com/office/powerpoint/2010/main" val="3968606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A71F7-3A0F-244F-9D5F-5C14276E881C}"/>
              </a:ext>
            </a:extLst>
          </p:cNvPr>
          <p:cNvSpPr>
            <a:spLocks noGrp="1"/>
          </p:cNvSpPr>
          <p:nvPr>
            <p:ph type="title"/>
          </p:nvPr>
        </p:nvSpPr>
        <p:spPr>
          <a:xfrm>
            <a:off x="6599548" y="2560229"/>
            <a:ext cx="4784677" cy="1737543"/>
          </a:xfrm>
          <a:prstGeom prst="rect">
            <a:avLst/>
          </a:prstGeom>
        </p:spPr>
        <p:txBody>
          <a:bodyPr/>
          <a:lstStyle/>
          <a:p>
            <a:r>
              <a:rPr lang="en-US"/>
              <a:t>Click to edit Master title style</a:t>
            </a:r>
          </a:p>
        </p:txBody>
      </p:sp>
      <p:pic>
        <p:nvPicPr>
          <p:cNvPr id="4" name="Picture 3" descr="A close-up of a logo&#10;&#10;Description automatically generated">
            <a:extLst>
              <a:ext uri="{FF2B5EF4-FFF2-40B4-BE49-F238E27FC236}">
                <a16:creationId xmlns:a16="http://schemas.microsoft.com/office/drawing/2014/main" id="{61FFF6E9-13C9-6A83-0492-81BC31569663}"/>
              </a:ext>
            </a:extLst>
          </p:cNvPr>
          <p:cNvPicPr>
            <a:picLocks noChangeAspect="1"/>
          </p:cNvPicPr>
          <p:nvPr userDrawn="1"/>
        </p:nvPicPr>
        <p:blipFill>
          <a:blip r:embed="rId2"/>
          <a:stretch>
            <a:fillRect/>
          </a:stretch>
        </p:blipFill>
        <p:spPr>
          <a:xfrm>
            <a:off x="8681403" y="4602663"/>
            <a:ext cx="2772303" cy="735471"/>
          </a:xfrm>
          <a:prstGeom prst="rect">
            <a:avLst/>
          </a:prstGeom>
        </p:spPr>
      </p:pic>
    </p:spTree>
    <p:extLst>
      <p:ext uri="{BB962C8B-B14F-4D97-AF65-F5344CB8AC3E}">
        <p14:creationId xmlns:p14="http://schemas.microsoft.com/office/powerpoint/2010/main" val="3295162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445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0598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lvl1pPr>
              <a:defRPr>
                <a:latin typeface="Arial" panose="020B0604020202020204" pitchFamily="34" charset="0"/>
                <a:cs typeface="Arial" panose="020B0604020202020204" pitchFamily="34" charset="0"/>
              </a:defRPr>
            </a:lvl1pPr>
            <a:lvl2pPr>
              <a:defRPr>
                <a:solidFill>
                  <a:schemeClr val="tx1">
                    <a:lumMod val="85000"/>
                    <a:lumOff val="15000"/>
                  </a:schemeClr>
                </a:solidFill>
                <a:latin typeface="Arial" panose="020B0604020202020204" pitchFamily="34" charset="0"/>
                <a:cs typeface="Arial" panose="020B0604020202020204" pitchFamily="34" charset="0"/>
              </a:defRPr>
            </a:lvl2pPr>
            <a:lvl3pPr>
              <a:defRPr>
                <a:solidFill>
                  <a:schemeClr val="tx1">
                    <a:lumMod val="65000"/>
                    <a:lumOff val="35000"/>
                  </a:schemeClr>
                </a:solidFill>
                <a:latin typeface="Arial" panose="020B0604020202020204" pitchFamily="34" charset="0"/>
                <a:cs typeface="Arial" panose="020B0604020202020204" pitchFamily="34" charset="0"/>
              </a:defRPr>
            </a:lvl3pPr>
            <a:lvl4pPr>
              <a:defRPr>
                <a:solidFill>
                  <a:schemeClr val="bg1">
                    <a:lumMod val="50000"/>
                  </a:schemeClr>
                </a:solidFill>
                <a:latin typeface="Arial" panose="020B0604020202020204" pitchFamily="34" charset="0"/>
                <a:cs typeface="Arial" panose="020B0604020202020204" pitchFamily="34" charset="0"/>
              </a:defRPr>
            </a:lvl4pPr>
            <a:lvl5pPr>
              <a:defRPr>
                <a:solidFill>
                  <a:schemeClr val="bg1">
                    <a:lumMod val="6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670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85000"/>
                    <a:lumOff val="1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75000"/>
                    <a:lumOff val="2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80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2328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422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EE8A0-7296-2D42-9650-5698CD13BEA7}"/>
              </a:ext>
            </a:extLst>
          </p:cNvPr>
          <p:cNvSpPr>
            <a:spLocks noGrp="1"/>
          </p:cNvSpPr>
          <p:nvPr>
            <p:ph type="ctrTitle"/>
          </p:nvPr>
        </p:nvSpPr>
        <p:spPr>
          <a:xfrm>
            <a:off x="1030407" y="3811138"/>
            <a:ext cx="9144000" cy="780411"/>
          </a:xfrm>
          <a:prstGeom prst="rect">
            <a:avLst/>
          </a:prstGeom>
        </p:spPr>
        <p:txBody>
          <a:bodyPr anchor="b"/>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descr="A close-up of a logo&#10;&#10;Description automatically generated">
            <a:extLst>
              <a:ext uri="{FF2B5EF4-FFF2-40B4-BE49-F238E27FC236}">
                <a16:creationId xmlns:a16="http://schemas.microsoft.com/office/drawing/2014/main" id="{2B8CFC8F-7365-F923-AFA7-890E1DC3E8D0}"/>
              </a:ext>
            </a:extLst>
          </p:cNvPr>
          <p:cNvPicPr>
            <a:picLocks noChangeAspect="1"/>
          </p:cNvPicPr>
          <p:nvPr userDrawn="1"/>
        </p:nvPicPr>
        <p:blipFill>
          <a:blip r:embed="rId2"/>
          <a:stretch>
            <a:fillRect/>
          </a:stretch>
        </p:blipFill>
        <p:spPr>
          <a:xfrm>
            <a:off x="1030407" y="5012839"/>
            <a:ext cx="4630000" cy="1228304"/>
          </a:xfrm>
          <a:prstGeom prst="rect">
            <a:avLst/>
          </a:prstGeom>
        </p:spPr>
      </p:pic>
    </p:spTree>
    <p:extLst>
      <p:ext uri="{BB962C8B-B14F-4D97-AF65-F5344CB8AC3E}">
        <p14:creationId xmlns:p14="http://schemas.microsoft.com/office/powerpoint/2010/main" val="3901494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lvl1pPr>
              <a:defRPr>
                <a:latin typeface="Arial" panose="020B0604020202020204" pitchFamily="34" charset="0"/>
                <a:cs typeface="Arial" panose="020B0604020202020204" pitchFamily="34" charset="0"/>
              </a:defRPr>
            </a:lvl1pPr>
            <a:lvl2pPr>
              <a:defRPr>
                <a:solidFill>
                  <a:schemeClr val="tx1">
                    <a:lumMod val="85000"/>
                    <a:lumOff val="15000"/>
                  </a:schemeClr>
                </a:solidFill>
                <a:latin typeface="Arial" panose="020B0604020202020204" pitchFamily="34" charset="0"/>
                <a:cs typeface="Arial" panose="020B0604020202020204" pitchFamily="34" charset="0"/>
              </a:defRPr>
            </a:lvl2pPr>
            <a:lvl3pPr>
              <a:defRPr>
                <a:solidFill>
                  <a:schemeClr val="tx1">
                    <a:lumMod val="65000"/>
                    <a:lumOff val="35000"/>
                  </a:schemeClr>
                </a:solidFill>
                <a:latin typeface="Arial" panose="020B0604020202020204" pitchFamily="34" charset="0"/>
                <a:cs typeface="Arial" panose="020B0604020202020204" pitchFamily="34" charset="0"/>
              </a:defRPr>
            </a:lvl3pPr>
            <a:lvl4pPr>
              <a:defRPr>
                <a:solidFill>
                  <a:schemeClr val="bg1">
                    <a:lumMod val="50000"/>
                  </a:schemeClr>
                </a:solidFill>
                <a:latin typeface="Arial" panose="020B0604020202020204" pitchFamily="34" charset="0"/>
                <a:cs typeface="Arial" panose="020B0604020202020204" pitchFamily="34" charset="0"/>
              </a:defRPr>
            </a:lvl4pPr>
            <a:lvl5pPr>
              <a:defRPr>
                <a:solidFill>
                  <a:schemeClr val="bg1">
                    <a:lumMod val="65000"/>
                  </a:schemeClr>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4808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85000"/>
                    <a:lumOff val="1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75000"/>
                    <a:lumOff val="2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5073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solidFill>
                  <a:srgbClr val="00B8B0"/>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atin typeface="Arial" panose="020B0604020202020204" pitchFamily="34" charset="0"/>
                <a:cs typeface="Arial" panose="020B0604020202020204" pitchFamily="34" charset="0"/>
              </a:defRPr>
            </a:lvl1pPr>
            <a:lvl2pPr>
              <a:defRPr sz="2000">
                <a:solidFill>
                  <a:schemeClr val="tx1">
                    <a:lumMod val="75000"/>
                    <a:lumOff val="2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bg1">
                    <a:lumMod val="50000"/>
                  </a:schemeClr>
                </a:solidFill>
                <a:latin typeface="Arial" panose="020B0604020202020204" pitchFamily="34" charset="0"/>
                <a:cs typeface="Arial" panose="020B0604020202020204" pitchFamily="34" charset="0"/>
              </a:defRPr>
            </a:lvl4pPr>
            <a:lvl5pPr>
              <a:defRPr sz="1600">
                <a:solidFill>
                  <a:schemeClr val="bg1">
                    <a:lumMod val="65000"/>
                  </a:schemeClr>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991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5897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w/o Watermar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398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E6DC67-96D7-FFAB-3B40-24E2FB17BA3F}"/>
              </a:ext>
            </a:extLst>
          </p:cNvPr>
          <p:cNvPicPr>
            <a:picLocks noChangeAspect="1"/>
          </p:cNvPicPr>
          <p:nvPr userDrawn="1"/>
        </p:nvPicPr>
        <p:blipFill>
          <a:blip r:embed="rId2"/>
          <a:srcRect/>
          <a:stretch/>
        </p:blipFill>
        <p:spPr>
          <a:xfrm>
            <a:off x="0" y="7592"/>
            <a:ext cx="12192000" cy="6858000"/>
          </a:xfrm>
          <a:prstGeom prst="rect">
            <a:avLst/>
          </a:prstGeom>
        </p:spPr>
      </p:pic>
      <p:sp>
        <p:nvSpPr>
          <p:cNvPr id="5" name="TextBox 4">
            <a:extLst>
              <a:ext uri="{FF2B5EF4-FFF2-40B4-BE49-F238E27FC236}">
                <a16:creationId xmlns:a16="http://schemas.microsoft.com/office/drawing/2014/main" id="{F8F7776E-2DB4-5795-8FF7-D02E944BDF0C}"/>
              </a:ext>
            </a:extLst>
          </p:cNvPr>
          <p:cNvSpPr txBox="1"/>
          <p:nvPr userDrawn="1"/>
        </p:nvSpPr>
        <p:spPr>
          <a:xfrm>
            <a:off x="9984921" y="6477299"/>
            <a:ext cx="1554420" cy="276999"/>
          </a:xfrm>
          <a:prstGeom prst="rect">
            <a:avLst/>
          </a:prstGeom>
          <a:noFill/>
        </p:spPr>
        <p:txBody>
          <a:bodyPr wrap="square" rtlCol="0">
            <a:spAutoFit/>
          </a:bodyPr>
          <a:lstStyle/>
          <a:p>
            <a:pPr algn="r"/>
            <a:r>
              <a:rPr lang="en-US" sz="1200" b="0">
                <a:solidFill>
                  <a:srgbClr val="025687"/>
                </a:solidFill>
                <a:latin typeface="Arial" panose="020B0604020202020204" pitchFamily="34" charset="0"/>
                <a:cs typeface="Arial" panose="020B0604020202020204" pitchFamily="34" charset="0"/>
              </a:rPr>
              <a:t>#</a:t>
            </a:r>
            <a:r>
              <a:rPr lang="en-US" sz="1100" b="0">
                <a:solidFill>
                  <a:srgbClr val="025687"/>
                </a:solidFill>
                <a:latin typeface="Arial" panose="020B0604020202020204" pitchFamily="34" charset="0"/>
                <a:cs typeface="Arial" panose="020B0604020202020204" pitchFamily="34" charset="0"/>
              </a:rPr>
              <a:t>AADOCR2025</a:t>
            </a:r>
          </a:p>
        </p:txBody>
      </p:sp>
      <p:sp>
        <p:nvSpPr>
          <p:cNvPr id="6" name="Oval 5">
            <a:extLst>
              <a:ext uri="{FF2B5EF4-FFF2-40B4-BE49-F238E27FC236}">
                <a16:creationId xmlns:a16="http://schemas.microsoft.com/office/drawing/2014/main" id="{A35D99EA-E7AC-456F-CA84-0440B4E1C560}"/>
              </a:ext>
            </a:extLst>
          </p:cNvPr>
          <p:cNvSpPr/>
          <p:nvPr userDrawn="1"/>
        </p:nvSpPr>
        <p:spPr>
          <a:xfrm>
            <a:off x="11575848" y="6538908"/>
            <a:ext cx="143593" cy="14359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6904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lgn="l">
              <a:defRPr sz="3600">
                <a:solidFill>
                  <a:srgbClr val="00497C"/>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85000"/>
                    <a:lumOff val="1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solidFill>
                  <a:schemeClr val="tx1">
                    <a:lumMod val="75000"/>
                    <a:lumOff val="25000"/>
                  </a:schemeClr>
                </a:solidFill>
                <a:latin typeface="Arial" panose="020B0604020202020204" pitchFamily="34" charset="0"/>
                <a:cs typeface="Arial" panose="020B0604020202020204" pitchFamily="34" charset="0"/>
              </a:defRPr>
            </a:lvl2pPr>
            <a:lvl3pPr>
              <a:defRPr sz="2000">
                <a:solidFill>
                  <a:schemeClr val="tx1">
                    <a:lumMod val="65000"/>
                    <a:lumOff val="35000"/>
                  </a:schemeClr>
                </a:solidFill>
                <a:latin typeface="Arial" panose="020B0604020202020204" pitchFamily="34" charset="0"/>
                <a:cs typeface="Arial" panose="020B0604020202020204" pitchFamily="34" charset="0"/>
              </a:defRPr>
            </a:lvl3pPr>
            <a:lvl4pPr>
              <a:defRPr sz="1800">
                <a:solidFill>
                  <a:schemeClr val="bg1">
                    <a:lumMod val="50000"/>
                  </a:schemeClr>
                </a:solidFill>
                <a:latin typeface="Arial" panose="020B0604020202020204" pitchFamily="34" charset="0"/>
                <a:cs typeface="Arial" panose="020B0604020202020204" pitchFamily="34" charset="0"/>
              </a:defRPr>
            </a:lvl4pPr>
            <a:lvl5pPr>
              <a:defRPr sz="1800">
                <a:solidFill>
                  <a:schemeClr val="bg1">
                    <a:lumMod val="65000"/>
                  </a:schemeClr>
                </a:solidFill>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36153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theme" Target="../theme/theme4.xml"/><Relationship Id="rId4"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2A034-98A8-5545-8724-4FEFBCB52DA6}"/>
              </a:ext>
            </a:extLst>
          </p:cNvPr>
          <p:cNvPicPr>
            <a:picLocks noChangeAspect="1"/>
          </p:cNvPicPr>
          <p:nvPr userDrawn="1"/>
        </p:nvPicPr>
        <p:blipFill>
          <a:blip r:embed="rId3"/>
          <a:stretch>
            <a:fillRect/>
          </a:stretch>
        </p:blipFill>
        <p:spPr>
          <a:xfrm>
            <a:off x="-838625" y="-1411303"/>
            <a:ext cx="7689591" cy="9680606"/>
          </a:xfrm>
          <a:prstGeom prst="rect">
            <a:avLst/>
          </a:prstGeom>
        </p:spPr>
      </p:pic>
    </p:spTree>
    <p:extLst>
      <p:ext uri="{BB962C8B-B14F-4D97-AF65-F5344CB8AC3E}">
        <p14:creationId xmlns:p14="http://schemas.microsoft.com/office/powerpoint/2010/main" val="1685584257"/>
      </p:ext>
    </p:extLst>
  </p:cSld>
  <p:clrMap bg1="lt1" tx1="dk1" bg2="lt2" tx2="dk2" accent1="accent1" accent2="accent2" accent3="accent3" accent4="accent4" accent5="accent5" accent6="accent6" hlink="hlink" folHlink="folHlink"/>
  <p:sldLayoutIdLst>
    <p:sldLayoutId id="2147483663" r:id="rId1"/>
  </p:sldLayoutIdLst>
  <p:txStyles>
    <p:titleStyle>
      <a:lvl1pPr algn="r" defTabSz="914400" rtl="0" eaLnBrk="1" latinLnBrk="0" hangingPunct="1">
        <a:lnSpc>
          <a:spcPct val="90000"/>
        </a:lnSpc>
        <a:spcBef>
          <a:spcPct val="0"/>
        </a:spcBef>
        <a:buNone/>
        <a:defRPr sz="3600" kern="1200">
          <a:solidFill>
            <a:srgbClr val="00497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4FCD3B-9EB2-324F-A304-EBCFF23D8E60}"/>
              </a:ext>
            </a:extLst>
          </p:cNvPr>
          <p:cNvPicPr>
            <a:picLocks noChangeAspect="1"/>
          </p:cNvPicPr>
          <p:nvPr userDrawn="1"/>
        </p:nvPicPr>
        <p:blipFill>
          <a:blip r:embed="rId3"/>
          <a:stretch>
            <a:fillRect/>
          </a:stretch>
        </p:blipFill>
        <p:spPr>
          <a:xfrm>
            <a:off x="1320800" y="0"/>
            <a:ext cx="10871200" cy="6858000"/>
          </a:xfrm>
          <a:prstGeom prst="rect">
            <a:avLst/>
          </a:prstGeom>
        </p:spPr>
      </p:pic>
    </p:spTree>
    <p:extLst>
      <p:ext uri="{BB962C8B-B14F-4D97-AF65-F5344CB8AC3E}">
        <p14:creationId xmlns:p14="http://schemas.microsoft.com/office/powerpoint/2010/main" val="201426059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5B1352-8FB9-B044-88B7-973C18C65663}"/>
              </a:ext>
            </a:extLst>
          </p:cNvPr>
          <p:cNvSpPr/>
          <p:nvPr userDrawn="1"/>
        </p:nvSpPr>
        <p:spPr>
          <a:xfrm>
            <a:off x="1" y="6035038"/>
            <a:ext cx="12192000" cy="811938"/>
          </a:xfrm>
          <a:prstGeom prst="rect">
            <a:avLst/>
          </a:prstGeom>
          <a:solidFill>
            <a:srgbClr val="DEC3D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3" name="Picture 2">
            <a:extLst>
              <a:ext uri="{FF2B5EF4-FFF2-40B4-BE49-F238E27FC236}">
                <a16:creationId xmlns:a16="http://schemas.microsoft.com/office/drawing/2014/main" id="{CD544DBC-B741-B048-959B-8F46BCA45F73}"/>
              </a:ext>
            </a:extLst>
          </p:cNvPr>
          <p:cNvPicPr>
            <a:picLocks noChangeAspect="1"/>
          </p:cNvPicPr>
          <p:nvPr userDrawn="1"/>
        </p:nvPicPr>
        <p:blipFill rotWithShape="1">
          <a:blip r:embed="rId7"/>
          <a:srcRect l="4647" t="68589" r="47421"/>
          <a:stretch/>
        </p:blipFill>
        <p:spPr>
          <a:xfrm>
            <a:off x="8273142" y="0"/>
            <a:ext cx="3918857" cy="2365828"/>
          </a:xfrm>
          <a:prstGeom prst="rect">
            <a:avLst/>
          </a:prstGeom>
        </p:spPr>
      </p:pic>
      <p:pic>
        <p:nvPicPr>
          <p:cNvPr id="5" name="Picture 4">
            <a:extLst>
              <a:ext uri="{FF2B5EF4-FFF2-40B4-BE49-F238E27FC236}">
                <a16:creationId xmlns:a16="http://schemas.microsoft.com/office/drawing/2014/main" id="{44264589-8610-7F44-8522-9003EC4E924E}"/>
              </a:ext>
            </a:extLst>
          </p:cNvPr>
          <p:cNvPicPr>
            <a:picLocks noChangeAspect="1"/>
          </p:cNvPicPr>
          <p:nvPr userDrawn="1"/>
        </p:nvPicPr>
        <p:blipFill rotWithShape="1">
          <a:blip r:embed="rId8"/>
          <a:srcRect l="37171" r="4716" b="53373"/>
          <a:stretch/>
        </p:blipFill>
        <p:spPr>
          <a:xfrm>
            <a:off x="-1" y="4615543"/>
            <a:ext cx="4441372" cy="2242458"/>
          </a:xfrm>
          <a:prstGeom prst="rect">
            <a:avLst/>
          </a:prstGeom>
        </p:spPr>
      </p:pic>
      <p:pic>
        <p:nvPicPr>
          <p:cNvPr id="4" name="Picture 3" descr="A close-up of a logo&#10;&#10;Description automatically generated">
            <a:extLst>
              <a:ext uri="{FF2B5EF4-FFF2-40B4-BE49-F238E27FC236}">
                <a16:creationId xmlns:a16="http://schemas.microsoft.com/office/drawing/2014/main" id="{B1DE9BAB-B5C0-6A58-F37B-2A50E99163A3}"/>
              </a:ext>
            </a:extLst>
          </p:cNvPr>
          <p:cNvPicPr>
            <a:picLocks noChangeAspect="1"/>
          </p:cNvPicPr>
          <p:nvPr userDrawn="1"/>
        </p:nvPicPr>
        <p:blipFill>
          <a:blip r:embed="rId9"/>
          <a:stretch>
            <a:fillRect/>
          </a:stretch>
        </p:blipFill>
        <p:spPr>
          <a:xfrm>
            <a:off x="9644335" y="6150189"/>
            <a:ext cx="2240695" cy="594439"/>
          </a:xfrm>
          <a:prstGeom prst="rect">
            <a:avLst/>
          </a:prstGeom>
        </p:spPr>
      </p:pic>
    </p:spTree>
    <p:extLst>
      <p:ext uri="{BB962C8B-B14F-4D97-AF65-F5344CB8AC3E}">
        <p14:creationId xmlns:p14="http://schemas.microsoft.com/office/powerpoint/2010/main" val="37687296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90" r:id="rId5"/>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69124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544DBC-B741-B048-959B-8F46BCA45F73}"/>
              </a:ext>
            </a:extLst>
          </p:cNvPr>
          <p:cNvPicPr>
            <a:picLocks noChangeAspect="1"/>
          </p:cNvPicPr>
          <p:nvPr userDrawn="1"/>
        </p:nvPicPr>
        <p:blipFill>
          <a:blip r:embed="rId6"/>
          <a:stretch>
            <a:fillRect/>
          </a:stretch>
        </p:blipFill>
        <p:spPr>
          <a:xfrm rot="936038">
            <a:off x="7006655" y="-3883548"/>
            <a:ext cx="11784388" cy="6290059"/>
          </a:xfrm>
          <a:prstGeom prst="rect">
            <a:avLst/>
          </a:prstGeom>
        </p:spPr>
      </p:pic>
      <p:pic>
        <p:nvPicPr>
          <p:cNvPr id="5" name="Picture 4">
            <a:extLst>
              <a:ext uri="{FF2B5EF4-FFF2-40B4-BE49-F238E27FC236}">
                <a16:creationId xmlns:a16="http://schemas.microsoft.com/office/drawing/2014/main" id="{44264589-8610-7F44-8522-9003EC4E924E}"/>
              </a:ext>
            </a:extLst>
          </p:cNvPr>
          <p:cNvPicPr>
            <a:picLocks noChangeAspect="1"/>
          </p:cNvPicPr>
          <p:nvPr userDrawn="1"/>
        </p:nvPicPr>
        <p:blipFill>
          <a:blip r:embed="rId7"/>
          <a:stretch>
            <a:fillRect/>
          </a:stretch>
        </p:blipFill>
        <p:spPr>
          <a:xfrm rot="830852">
            <a:off x="-7021741" y="3678725"/>
            <a:ext cx="13246361" cy="7451079"/>
          </a:xfrm>
          <a:prstGeom prst="rect">
            <a:avLst/>
          </a:prstGeom>
        </p:spPr>
      </p:pic>
      <p:pic>
        <p:nvPicPr>
          <p:cNvPr id="4" name="Picture 3" descr="A close-up of a logo&#10;&#10;Description automatically generated">
            <a:extLst>
              <a:ext uri="{FF2B5EF4-FFF2-40B4-BE49-F238E27FC236}">
                <a16:creationId xmlns:a16="http://schemas.microsoft.com/office/drawing/2014/main" id="{25763A09-F560-23A0-61F4-080058171B12}"/>
              </a:ext>
            </a:extLst>
          </p:cNvPr>
          <p:cNvPicPr>
            <a:picLocks noChangeAspect="1"/>
          </p:cNvPicPr>
          <p:nvPr userDrawn="1"/>
        </p:nvPicPr>
        <p:blipFill>
          <a:blip r:embed="rId8"/>
          <a:stretch>
            <a:fillRect/>
          </a:stretch>
        </p:blipFill>
        <p:spPr>
          <a:xfrm>
            <a:off x="9644335" y="6150189"/>
            <a:ext cx="2240695" cy="594439"/>
          </a:xfrm>
          <a:prstGeom prst="rect">
            <a:avLst/>
          </a:prstGeom>
        </p:spPr>
      </p:pic>
    </p:spTree>
    <p:extLst>
      <p:ext uri="{BB962C8B-B14F-4D97-AF65-F5344CB8AC3E}">
        <p14:creationId xmlns:p14="http://schemas.microsoft.com/office/powerpoint/2010/main" val="26243669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hyperlink" Target="https://www.aadocr.org/membership/student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hyperlink" Target="mailto:memberservice@aadocr.org"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D8F99-0193-704F-8C42-A3B8C859BEB3}"/>
              </a:ext>
            </a:extLst>
          </p:cNvPr>
          <p:cNvSpPr>
            <a:spLocks noGrp="1"/>
          </p:cNvSpPr>
          <p:nvPr>
            <p:ph type="ctrTitle"/>
          </p:nvPr>
        </p:nvSpPr>
        <p:spPr/>
        <p:txBody>
          <a:bodyPr/>
          <a:lstStyle/>
          <a:p>
            <a:r>
              <a:rPr lang="en-US"/>
              <a:t>About Us</a:t>
            </a:r>
          </a:p>
        </p:txBody>
      </p:sp>
    </p:spTree>
    <p:extLst>
      <p:ext uri="{BB962C8B-B14F-4D97-AF65-F5344CB8AC3E}">
        <p14:creationId xmlns:p14="http://schemas.microsoft.com/office/powerpoint/2010/main" val="2080007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96ED-4F0D-6528-C279-46B9EDFC9C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AD9AC8-37A4-6FC8-D5EB-803098552D7E}"/>
              </a:ext>
            </a:extLst>
          </p:cNvPr>
          <p:cNvPicPr>
            <a:picLocks noChangeAspect="1"/>
          </p:cNvPicPr>
          <p:nvPr/>
        </p:nvPicPr>
        <p:blipFill>
          <a:blip r:embed="rId3"/>
          <a:srcRect/>
          <a:stretch/>
        </p:blipFill>
        <p:spPr>
          <a:xfrm>
            <a:off x="-2801" y="-15241"/>
            <a:ext cx="5265577" cy="6868493"/>
          </a:xfrm>
          <a:prstGeom prst="rect">
            <a:avLst/>
          </a:prstGeom>
        </p:spPr>
      </p:pic>
      <p:sp>
        <p:nvSpPr>
          <p:cNvPr id="6" name="Title 1">
            <a:extLst>
              <a:ext uri="{FF2B5EF4-FFF2-40B4-BE49-F238E27FC236}">
                <a16:creationId xmlns:a16="http://schemas.microsoft.com/office/drawing/2014/main" id="{37CA48B3-AE69-3137-8007-12357EC18102}"/>
              </a:ext>
            </a:extLst>
          </p:cNvPr>
          <p:cNvSpPr txBox="1">
            <a:spLocks/>
          </p:cNvSpPr>
          <p:nvPr/>
        </p:nvSpPr>
        <p:spPr>
          <a:xfrm>
            <a:off x="5678824" y="1021863"/>
            <a:ext cx="6705600" cy="4072651"/>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i="0" u="sng" strike="noStrike" kern="1200" cap="none" spc="0" normalizeH="0" baseline="0" noProof="0" dirty="0">
                <a:ln>
                  <a:noFill/>
                </a:ln>
                <a:solidFill>
                  <a:srgbClr val="00497C"/>
                </a:solidFill>
                <a:effectLst/>
                <a:uLnTx/>
                <a:uFillTx/>
                <a:latin typeface="Arial" panose="020B0604020202020204" pitchFamily="34" charset="0"/>
                <a:ea typeface="+mj-ea"/>
                <a:cs typeface="Arial" panose="020B0604020202020204" pitchFamily="34" charset="0"/>
              </a:rPr>
              <a:t>IMPORTANT DATES</a:t>
            </a:r>
          </a:p>
          <a:p>
            <a:pPr marL="0" marR="0" lvl="0" indent="0" algn="l" defTabSz="457200" rtl="0" eaLnBrk="1" fontAlgn="auto" latinLnBrk="0" hangingPunct="1">
              <a:lnSpc>
                <a:spcPct val="100000"/>
              </a:lnSpc>
              <a:spcBef>
                <a:spcPct val="0"/>
              </a:spcBef>
              <a:spcAft>
                <a:spcPts val="0"/>
              </a:spcAft>
              <a:buClrTx/>
              <a:buSzTx/>
              <a:buFontTx/>
              <a:buNone/>
              <a:tabLst/>
              <a:defRPr/>
            </a:pPr>
            <a:endParaRPr lang="en-US" sz="4000" dirty="0"/>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i="0" u="none" strike="noStrike" kern="1200" cap="none" spc="0" normalizeH="0" baseline="0" noProof="0" dirty="0">
                <a:ln>
                  <a:noFill/>
                </a:ln>
                <a:solidFill>
                  <a:srgbClr val="B54290"/>
                </a:solidFill>
                <a:effectLst/>
                <a:uLnTx/>
                <a:uFillTx/>
                <a:latin typeface="Arial" panose="020B0604020202020204" pitchFamily="34" charset="0"/>
                <a:ea typeface="+mj-ea"/>
                <a:cs typeface="Arial" panose="020B0604020202020204" pitchFamily="34" charset="0"/>
              </a:rPr>
              <a:t>September 28, 2026</a:t>
            </a:r>
          </a:p>
          <a:p>
            <a:pPr marL="0" marR="0" lvl="0" indent="0" algn="l" defTabSz="457200" rtl="0" eaLnBrk="1" fontAlgn="auto" latinLnBrk="0" hangingPunct="1">
              <a:lnSpc>
                <a:spcPct val="100000"/>
              </a:lnSpc>
              <a:spcBef>
                <a:spcPct val="0"/>
              </a:spcBef>
              <a:spcAft>
                <a:spcPts val="0"/>
              </a:spcAft>
              <a:buClrTx/>
              <a:buSzTx/>
              <a:buFontTx/>
              <a:buNone/>
              <a:tabLst/>
              <a:defRPr/>
            </a:pPr>
            <a:r>
              <a:rPr lang="en-US" sz="2400" b="1" dirty="0"/>
              <a:t>Session Proposal Submission Deadline</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497C"/>
              </a:solidFill>
              <a:effectLst/>
              <a:uLnTx/>
              <a:uFillTx/>
              <a:latin typeface="Arial" panose="020B0604020202020204" pitchFamily="34" charset="0"/>
              <a:ea typeface="+mj-ea"/>
              <a:cs typeface="Arial" panose="020B0604020202020204" pitchFamily="34" charset="0"/>
            </a:endParaRPr>
          </a:p>
          <a:p>
            <a:pPr lvl="0">
              <a:defRPr/>
            </a:pPr>
            <a:r>
              <a:rPr lang="en-US" dirty="0">
                <a:solidFill>
                  <a:srgbClr val="B54290"/>
                </a:solidFill>
              </a:rPr>
              <a:t>October 26, 2026</a:t>
            </a:r>
          </a:p>
          <a:p>
            <a:pPr lvl="0">
              <a:defRPr/>
            </a:pPr>
            <a:r>
              <a:rPr lang="en-US" sz="2400" b="1" dirty="0"/>
              <a:t>Abstract Submission Deadline</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0" normalizeH="0" baseline="0" noProof="0" dirty="0">
              <a:ln>
                <a:noFill/>
              </a:ln>
              <a:solidFill>
                <a:srgbClr val="00497C"/>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42662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609600" y="972886"/>
            <a:ext cx="9511862" cy="856582"/>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algn="l" fontAlgn="base"/>
            <a:r>
              <a:rPr lang="en-US" sz="2400" dirty="0">
                <a:solidFill>
                  <a:srgbClr val="44546A"/>
                </a:solidFill>
                <a:ea typeface="+mn-ea"/>
              </a:rPr>
              <a:t>There are more than 40 awards and fellowships in various categories, including student awards.</a:t>
            </a:r>
            <a:endParaRPr lang="en-US" sz="2400" dirty="0">
              <a:solidFill>
                <a:srgbClr val="44546A"/>
              </a:solidFill>
              <a:latin typeface="Arial" panose="020B0604020202020204" pitchFamily="34" charset="0"/>
              <a:cs typeface="Arial" panose="020B0604020202020204" pitchFamily="34" charset="0"/>
            </a:endParaRPr>
          </a:p>
          <a:p>
            <a:pPr algn="l" fontAlgn="base"/>
            <a:endParaRPr lang="en-US" sz="2400" b="0" i="0" dirty="0">
              <a:solidFill>
                <a:srgbClr val="44546A"/>
              </a:solidFill>
              <a:effectLst/>
            </a:endParaRPr>
          </a:p>
          <a:p>
            <a:pPr algn="l" fontAlgn="base"/>
            <a:endParaRPr lang="en-US" sz="1400" b="0" i="0" dirty="0">
              <a:solidFill>
                <a:srgbClr val="44546A"/>
              </a:solidFill>
              <a:effectLst/>
            </a:endParaRPr>
          </a:p>
          <a:p>
            <a:pPr marL="0" indent="0" algn="l" fontAlgn="base">
              <a:buNone/>
            </a:pPr>
            <a:endParaRPr lang="en-US" sz="1400" b="0" i="0" dirty="0">
              <a:solidFill>
                <a:srgbClr val="44546A"/>
              </a:solidFill>
              <a:effectLst/>
            </a:endParaRPr>
          </a:p>
          <a:p>
            <a:pPr marL="0" indent="0" algn="l" fontAlgn="base">
              <a:buNone/>
            </a:pPr>
            <a:endParaRPr lang="en-US" sz="1400" b="0" i="0" dirty="0">
              <a:solidFill>
                <a:srgbClr val="44546A"/>
              </a:solidFill>
              <a:effectLst/>
            </a:endParaRPr>
          </a:p>
          <a:p>
            <a:pPr marL="0" indent="0" algn="l" fontAlgn="base">
              <a:buNone/>
            </a:pPr>
            <a:endParaRPr lang="en-US" sz="1400" b="0" i="0" dirty="0">
              <a:solidFill>
                <a:srgbClr val="44546A"/>
              </a:solidFill>
              <a:effectLst/>
            </a:endParaRPr>
          </a:p>
          <a:p>
            <a:pPr marL="0" indent="0" algn="l" fontAlgn="base">
              <a:buNone/>
            </a:pPr>
            <a:endParaRPr lang="en-US" sz="1400" dirty="0">
              <a:solidFill>
                <a:srgbClr val="44546A"/>
              </a:solidFill>
            </a:endParaRPr>
          </a:p>
          <a:p>
            <a:pPr marL="285750" indent="-285750" algn="l" fontAlgn="base">
              <a:buFont typeface="Arial" panose="020B0604020202020204" pitchFamily="34" charset="0"/>
              <a:buChar char="•"/>
            </a:pPr>
            <a:endParaRPr lang="en-US" sz="1400" b="0" i="0" dirty="0">
              <a:solidFill>
                <a:srgbClr val="44546A"/>
              </a:solidFill>
              <a:effectLst/>
            </a:endParaRPr>
          </a:p>
        </p:txBody>
      </p:sp>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a:t>Awards and Fellowships</a:t>
            </a:r>
          </a:p>
        </p:txBody>
      </p:sp>
      <p:sp>
        <p:nvSpPr>
          <p:cNvPr id="2" name="TextBox 1">
            <a:extLst>
              <a:ext uri="{FF2B5EF4-FFF2-40B4-BE49-F238E27FC236}">
                <a16:creationId xmlns:a16="http://schemas.microsoft.com/office/drawing/2014/main" id="{36738B8D-77F7-66E4-E783-9DD871FD3891}"/>
              </a:ext>
            </a:extLst>
          </p:cNvPr>
          <p:cNvSpPr txBox="1"/>
          <p:nvPr/>
        </p:nvSpPr>
        <p:spPr>
          <a:xfrm>
            <a:off x="3972699" y="1981868"/>
            <a:ext cx="7877925" cy="4062651"/>
          </a:xfrm>
          <a:prstGeom prst="rect">
            <a:avLst/>
          </a:prstGeom>
          <a:noFill/>
        </p:spPr>
        <p:txBody>
          <a:bodyPr wrap="square" rtlCol="0">
            <a:spAutoFit/>
          </a:bodyPr>
          <a:lstStyle/>
          <a:p>
            <a:pPr marL="342900"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&amp; IADR Distinguished Scientist Awards</a:t>
            </a:r>
          </a:p>
          <a:p>
            <a:pPr marL="342900"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Hatton Competition</a:t>
            </a:r>
          </a:p>
          <a:p>
            <a:pPr marL="800100" lvl="1"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Junior, Senior, Post-doctoral</a:t>
            </a:r>
          </a:p>
          <a:p>
            <a:pPr marL="800100" lvl="1"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IADR: Junior, Senior Clinical, Senior Basic Science </a:t>
            </a:r>
          </a:p>
          <a:p>
            <a:pPr marL="342900" indent="-342900" algn="l"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Student Research Day Award</a:t>
            </a:r>
          </a:p>
          <a:p>
            <a:pPr marL="342900" indent="-342900" algn="l"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Student Research Fellowships</a:t>
            </a:r>
          </a:p>
          <a:p>
            <a:pPr marL="342900" indent="-342900" algn="l"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Student Competition for Advancing Dental Research and its Application (SCADA)</a:t>
            </a:r>
          </a:p>
          <a:p>
            <a:pPr marL="342900"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AADOCR Bloc Travel Grant Award</a:t>
            </a:r>
          </a:p>
          <a:p>
            <a:pPr marL="342900" indent="-342900" fontAlgn="base">
              <a:buFont typeface="Arial" panose="020B0604020202020204" pitchFamily="34" charset="0"/>
              <a:buChar char="•"/>
            </a:pPr>
            <a:r>
              <a:rPr lang="en-US" sz="2400" dirty="0">
                <a:solidFill>
                  <a:srgbClr val="44546A"/>
                </a:solidFill>
                <a:latin typeface="Arial" panose="020B0604020202020204" pitchFamily="34" charset="0"/>
                <a:cs typeface="Arial" panose="020B0604020202020204" pitchFamily="34" charset="0"/>
              </a:rPr>
              <a:t>Scientific Group Awards</a:t>
            </a:r>
          </a:p>
          <a:p>
            <a:endParaRPr lang="en-US" dirty="0"/>
          </a:p>
        </p:txBody>
      </p:sp>
      <p:pic>
        <p:nvPicPr>
          <p:cNvPr id="4" name="Picture 3">
            <a:extLst>
              <a:ext uri="{FF2B5EF4-FFF2-40B4-BE49-F238E27FC236}">
                <a16:creationId xmlns:a16="http://schemas.microsoft.com/office/drawing/2014/main" id="{259C1A7A-7C3B-AA0D-18FC-D1BB66E94A8D}"/>
              </a:ext>
            </a:extLst>
          </p:cNvPr>
          <p:cNvPicPr>
            <a:picLocks noChangeAspect="1"/>
          </p:cNvPicPr>
          <p:nvPr/>
        </p:nvPicPr>
        <p:blipFill>
          <a:blip r:embed="rId3"/>
          <a:srcRect l="51432" t="8977"/>
          <a:stretch>
            <a:fillRect/>
          </a:stretch>
        </p:blipFill>
        <p:spPr>
          <a:xfrm>
            <a:off x="959022" y="2079840"/>
            <a:ext cx="2787477" cy="3482761"/>
          </a:xfrm>
          <a:prstGeom prst="rect">
            <a:avLst/>
          </a:prstGeom>
        </p:spPr>
      </p:pic>
    </p:spTree>
    <p:extLst>
      <p:ext uri="{BB962C8B-B14F-4D97-AF65-F5344CB8AC3E}">
        <p14:creationId xmlns:p14="http://schemas.microsoft.com/office/powerpoint/2010/main" val="3092703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48201" y="5387586"/>
            <a:ext cx="1826269" cy="341632"/>
          </a:xfrm>
          <a:prstGeom prst="rect">
            <a:avLst/>
          </a:prstGeom>
        </p:spPr>
        <p:txBody>
          <a:bodyPr wrap="none">
            <a:spAutoFit/>
          </a:bodyPr>
          <a:lstStyle/>
          <a:p>
            <a:pPr algn="ctr">
              <a:lnSpc>
                <a:spcPct val="90000"/>
              </a:lnSpc>
              <a:defRPr/>
            </a:pPr>
            <a:r>
              <a:rPr lang="en-US" dirty="0">
                <a:solidFill>
                  <a:srgbClr val="376092"/>
                </a:solidFill>
                <a:latin typeface="+mn-lt"/>
              </a:rPr>
              <a:t>www.iadr.org/jdr</a:t>
            </a:r>
          </a:p>
        </p:txBody>
      </p:sp>
      <p:sp>
        <p:nvSpPr>
          <p:cNvPr id="5" name="TextBox 4">
            <a:extLst>
              <a:ext uri="{FF2B5EF4-FFF2-40B4-BE49-F238E27FC236}">
                <a16:creationId xmlns:a16="http://schemas.microsoft.com/office/drawing/2014/main" id="{3C91A992-E4D2-412F-9030-1C2A21AD3F07}"/>
              </a:ext>
            </a:extLst>
          </p:cNvPr>
          <p:cNvSpPr txBox="1"/>
          <p:nvPr/>
        </p:nvSpPr>
        <p:spPr>
          <a:xfrm>
            <a:off x="4495471" y="5389985"/>
            <a:ext cx="6788576" cy="307777"/>
          </a:xfrm>
          <a:prstGeom prst="rect">
            <a:avLst/>
          </a:prstGeom>
          <a:noFill/>
        </p:spPr>
        <p:txBody>
          <a:bodyPr wrap="square" rtlCol="0">
            <a:spAutoFit/>
          </a:bodyPr>
          <a:lstStyle/>
          <a:p>
            <a:r>
              <a:rPr lang="en-US" sz="1400"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Follow the </a:t>
            </a:r>
            <a:r>
              <a:rPr lang="en-US" sz="1400" i="1"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JDR</a:t>
            </a:r>
            <a:r>
              <a:rPr lang="en-US" sz="1400"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 on </a:t>
            </a:r>
            <a:r>
              <a:rPr lang="en-US" sz="1400" dirty="0">
                <a:solidFill>
                  <a:srgbClr val="376092"/>
                </a:solidFill>
                <a:effectLst/>
                <a:latin typeface="Arial Nova" panose="020B0504020202020204" pitchFamily="34" charset="0"/>
                <a:ea typeface="Calibri" panose="020F0502020204030204" pitchFamily="34" charset="0"/>
                <a:cs typeface="Gill Sans MT" panose="020B0502020104020203" pitchFamily="34" charset="0"/>
              </a:rPr>
              <a:t>Twitter </a:t>
            </a:r>
            <a:r>
              <a:rPr lang="en-US" sz="1400" b="1" dirty="0">
                <a:solidFill>
                  <a:srgbClr val="376092"/>
                </a:solidFill>
                <a:latin typeface="Arial Nova" panose="020B0504020202020204" pitchFamily="34" charset="0"/>
              </a:rPr>
              <a:t>@JDentRes</a:t>
            </a:r>
          </a:p>
        </p:txBody>
      </p:sp>
      <p:sp>
        <p:nvSpPr>
          <p:cNvPr id="9" name="Rectangle 2">
            <a:extLst>
              <a:ext uri="{FF2B5EF4-FFF2-40B4-BE49-F238E27FC236}">
                <a16:creationId xmlns:a16="http://schemas.microsoft.com/office/drawing/2014/main" id="{5C1CAF15-2931-F482-E29C-453B57291800}"/>
              </a:ext>
            </a:extLst>
          </p:cNvPr>
          <p:cNvSpPr txBox="1">
            <a:spLocks noChangeArrowheads="1"/>
          </p:cNvSpPr>
          <p:nvPr/>
        </p:nvSpPr>
        <p:spPr bwMode="auto">
          <a:xfrm>
            <a:off x="308305" y="32146"/>
            <a:ext cx="72268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sz="4000" i="1"/>
              <a:t>Journal of Dental Research</a:t>
            </a:r>
          </a:p>
        </p:txBody>
      </p:sp>
      <p:pic>
        <p:nvPicPr>
          <p:cNvPr id="3" name="Picture 2">
            <a:extLst>
              <a:ext uri="{FF2B5EF4-FFF2-40B4-BE49-F238E27FC236}">
                <a16:creationId xmlns:a16="http://schemas.microsoft.com/office/drawing/2014/main" id="{743D5585-064B-2B7A-3E4F-6024665558C7}"/>
              </a:ext>
            </a:extLst>
          </p:cNvPr>
          <p:cNvPicPr>
            <a:picLocks noChangeAspect="1" noChangeArrowheads="1"/>
          </p:cNvPicPr>
          <p:nvPr/>
        </p:nvPicPr>
        <p:blipFill>
          <a:blip r:embed="rId3"/>
          <a:srcRect/>
          <a:stretch/>
        </p:blipFill>
        <p:spPr bwMode="auto">
          <a:xfrm>
            <a:off x="990272" y="1183646"/>
            <a:ext cx="3166450" cy="4112274"/>
          </a:xfrm>
          <a:prstGeom prst="rect">
            <a:avLst/>
          </a:prstGeom>
          <a:noFill/>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C574BC24-D118-4767-2825-EF1441C4A8F1}"/>
              </a:ext>
            </a:extLst>
          </p:cNvPr>
          <p:cNvSpPr txBox="1">
            <a:spLocks/>
          </p:cNvSpPr>
          <p:nvPr/>
        </p:nvSpPr>
        <p:spPr bwMode="auto">
          <a:xfrm>
            <a:off x="4413214" y="1199317"/>
            <a:ext cx="7409683" cy="418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fontAlgn="base">
              <a:buNone/>
            </a:pPr>
            <a:r>
              <a:rPr lang="en-US" sz="2000" b="0" dirty="0">
                <a:solidFill>
                  <a:srgbClr val="1F497D"/>
                </a:solidFill>
                <a:effectLst/>
                <a:latin typeface="Arial" panose="020B0604020202020204" pitchFamily="34" charset="0"/>
                <a:cs typeface="Arial" panose="020B0604020202020204" pitchFamily="34" charset="0"/>
              </a:rPr>
              <a:t>Editor-in-Chief: Nicholas Jakubovics</a:t>
            </a:r>
          </a:p>
          <a:p>
            <a:pPr marL="0" indent="0" algn="l" fontAlgn="base">
              <a:buNone/>
            </a:pPr>
            <a:endParaRPr lang="en-US" sz="1600" i="1" dirty="0">
              <a:solidFill>
                <a:srgbClr val="1F497D"/>
              </a:solidFill>
              <a:latin typeface="Arial" panose="020B0604020202020204" pitchFamily="34" charset="0"/>
              <a:cs typeface="Arial" panose="020B0604020202020204" pitchFamily="34" charset="0"/>
            </a:endParaRPr>
          </a:p>
          <a:p>
            <a:pPr marL="0" indent="0" algn="l" fontAlgn="base">
              <a:buNone/>
            </a:pPr>
            <a:r>
              <a:rPr lang="en-US" sz="2000" b="0" i="1" dirty="0">
                <a:solidFill>
                  <a:srgbClr val="1F497D"/>
                </a:solidFill>
                <a:effectLst/>
                <a:latin typeface="Arial" panose="020B0604020202020204" pitchFamily="34" charset="0"/>
                <a:cs typeface="Arial" panose="020B0604020202020204" pitchFamily="34" charset="0"/>
              </a:rPr>
              <a:t>Journal Citation Reports</a:t>
            </a:r>
            <a:r>
              <a:rPr lang="en-US" sz="2000" b="0" i="0" dirty="0">
                <a:solidFill>
                  <a:srgbClr val="1F497D"/>
                </a:solidFill>
                <a:effectLst/>
                <a:latin typeface="Arial" panose="020B0604020202020204" pitchFamily="34" charset="0"/>
                <a:cs typeface="Arial" panose="020B0604020202020204" pitchFamily="34" charset="0"/>
              </a:rPr>
              <a:t>™ 2025 results for the </a:t>
            </a:r>
            <a:r>
              <a:rPr lang="en-US" sz="2000" b="0" i="1" dirty="0">
                <a:solidFill>
                  <a:srgbClr val="1F497D"/>
                </a:solidFill>
                <a:effectLst/>
                <a:latin typeface="Arial" panose="020B0604020202020204" pitchFamily="34" charset="0"/>
                <a:cs typeface="Arial" panose="020B0604020202020204" pitchFamily="34" charset="0"/>
              </a:rPr>
              <a:t>JDR</a:t>
            </a:r>
            <a:r>
              <a:rPr lang="en-US" sz="2000" b="0" i="0" dirty="0">
                <a:solidFill>
                  <a:srgbClr val="1F497D"/>
                </a:solidFill>
                <a:effectLst/>
                <a:latin typeface="Arial" panose="020B0604020202020204" pitchFamily="34" charset="0"/>
                <a:cs typeface="Arial" panose="020B0604020202020204" pitchFamily="34" charset="0"/>
              </a:rPr>
              <a:t>:</a:t>
            </a:r>
          </a:p>
          <a:p>
            <a:pPr lvl="1">
              <a:buFont typeface="Arial" panose="020B0604020202020204" pitchFamily="34" charset="0"/>
              <a:buChar char="•"/>
            </a:pPr>
            <a:r>
              <a:rPr lang="en-US" sz="2000" dirty="0">
                <a:solidFill>
                  <a:srgbClr val="1F497D"/>
                </a:solidFill>
                <a:latin typeface="Arial" panose="020B0604020202020204" pitchFamily="34" charset="0"/>
                <a:cs typeface="Arial" panose="020B0604020202020204" pitchFamily="34" charset="0"/>
              </a:rPr>
              <a:t>Total citations: 26,196, ranking #1 of 165</a:t>
            </a:r>
          </a:p>
          <a:p>
            <a:pPr lvl="1">
              <a:buFont typeface="Arial" panose="020B0604020202020204" pitchFamily="34" charset="0"/>
              <a:buChar char="•"/>
            </a:pPr>
            <a:r>
              <a:rPr lang="en-US" sz="2000" b="0" i="0" dirty="0">
                <a:solidFill>
                  <a:srgbClr val="1F497D"/>
                </a:solidFill>
                <a:effectLst/>
                <a:latin typeface="Arial" panose="020B0604020202020204" pitchFamily="34" charset="0"/>
                <a:cs typeface="Arial" panose="020B0604020202020204" pitchFamily="34" charset="0"/>
              </a:rPr>
              <a:t>Journal Impact Factor™: 6.6, ranking #5 of 165</a:t>
            </a:r>
          </a:p>
          <a:p>
            <a:pPr lvl="1">
              <a:buFont typeface="Arial" panose="020B0604020202020204" pitchFamily="34" charset="0"/>
              <a:buChar char="•"/>
            </a:pPr>
            <a:r>
              <a:rPr lang="en-US" sz="2000" b="0" i="0" dirty="0">
                <a:solidFill>
                  <a:srgbClr val="1F497D"/>
                </a:solidFill>
                <a:effectLst/>
                <a:latin typeface="Arial" panose="020B0604020202020204" pitchFamily="34" charset="0"/>
                <a:cs typeface="Arial" panose="020B0604020202020204" pitchFamily="34" charset="0"/>
              </a:rPr>
              <a:t>5-year Journal Impact Factor™: 7.8, ranking #5 of 165</a:t>
            </a:r>
          </a:p>
          <a:p>
            <a:pPr lvl="1">
              <a:buFont typeface="Arial" panose="020B0604020202020204" pitchFamily="34" charset="0"/>
              <a:buChar char="•"/>
            </a:pPr>
            <a:r>
              <a:rPr lang="en-US" sz="2000" dirty="0">
                <a:solidFill>
                  <a:srgbClr val="1F497D"/>
                </a:solidFill>
                <a:latin typeface="Arial" panose="020B0604020202020204" pitchFamily="34" charset="0"/>
                <a:cs typeface="Arial" panose="020B0604020202020204" pitchFamily="34" charset="0"/>
              </a:rPr>
              <a:t>Article Influence Score: 1.640</a:t>
            </a:r>
          </a:p>
          <a:p>
            <a:pPr lvl="1">
              <a:buFont typeface="Arial" panose="020B0604020202020204" pitchFamily="34" charset="0"/>
              <a:buChar char="•"/>
            </a:pPr>
            <a:r>
              <a:rPr lang="en-US" sz="2000" b="0" i="0" dirty="0" err="1">
                <a:solidFill>
                  <a:srgbClr val="1F497D"/>
                </a:solidFill>
                <a:effectLst/>
                <a:latin typeface="Arial" panose="020B0604020202020204" pitchFamily="34" charset="0"/>
                <a:cs typeface="Arial" panose="020B0604020202020204" pitchFamily="34" charset="0"/>
              </a:rPr>
              <a:t>Eigenfactor</a:t>
            </a:r>
            <a:r>
              <a:rPr lang="en-US" sz="2000" b="0" i="0" dirty="0">
                <a:solidFill>
                  <a:srgbClr val="1F497D"/>
                </a:solidFill>
                <a:effectLst/>
                <a:latin typeface="Arial" panose="020B0604020202020204" pitchFamily="34" charset="0"/>
                <a:cs typeface="Arial" panose="020B0604020202020204" pitchFamily="34" charset="0"/>
              </a:rPr>
              <a:t>: 0.01055</a:t>
            </a:r>
          </a:p>
          <a:p>
            <a:pPr lvl="1">
              <a:buFont typeface="Arial" panose="020B0604020202020204" pitchFamily="34" charset="0"/>
              <a:buChar char="•"/>
            </a:pP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Immediacy Index: 1.0</a:t>
            </a:r>
          </a:p>
          <a:p>
            <a:pPr marL="57150" indent="0">
              <a:buNone/>
            </a:pPr>
            <a:br>
              <a:rPr lang="en-US" sz="1800" dirty="0">
                <a:solidFill>
                  <a:srgbClr val="1F497D"/>
                </a:solidFill>
                <a:latin typeface="Arial" panose="020B0604020202020204" pitchFamily="34" charset="0"/>
                <a:cs typeface="Arial" panose="020B0604020202020204" pitchFamily="34" charset="0"/>
              </a:rPr>
            </a:br>
            <a:r>
              <a:rPr lang="en-US" sz="1600" dirty="0">
                <a:solidFill>
                  <a:srgbClr val="1F497D"/>
                </a:solidFill>
                <a:latin typeface="Arial" panose="020B0604020202020204" pitchFamily="34" charset="0"/>
                <a:cs typeface="Arial" panose="020B0604020202020204" pitchFamily="34" charset="0"/>
              </a:rPr>
              <a:t>Published manuscripts appear in print and </a:t>
            </a:r>
            <a:r>
              <a:rPr lang="en-US" sz="1600" i="1" dirty="0">
                <a:solidFill>
                  <a:srgbClr val="1F497D"/>
                </a:solidFill>
                <a:latin typeface="Arial" panose="020B0604020202020204" pitchFamily="34" charset="0"/>
                <a:cs typeface="Arial" panose="020B0604020202020204" pitchFamily="34" charset="0"/>
              </a:rPr>
              <a:t>Online First</a:t>
            </a:r>
            <a:r>
              <a:rPr lang="en-US" sz="1600" dirty="0">
                <a:solidFill>
                  <a:srgbClr val="1F497D"/>
                </a:solidFill>
                <a:latin typeface="Arial" panose="020B0604020202020204" pitchFamily="34" charset="0"/>
                <a:cs typeface="Arial" panose="020B0604020202020204" pitchFamily="34" charset="0"/>
              </a:rPr>
              <a:t>, by which forthcoming articles are published online before they are scheduled to appear in print.</a:t>
            </a:r>
            <a:endParaRPr lang="en-US" sz="1800" dirty="0">
              <a:solidFill>
                <a:srgbClr val="1F497D"/>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70F3E0-1FCD-3D91-869E-30E02F52A751}"/>
              </a:ext>
            </a:extLst>
          </p:cNvPr>
          <p:cNvSpPr/>
          <p:nvPr/>
        </p:nvSpPr>
        <p:spPr>
          <a:xfrm>
            <a:off x="1563504" y="5376479"/>
            <a:ext cx="2082750" cy="341632"/>
          </a:xfrm>
          <a:prstGeom prst="rect">
            <a:avLst/>
          </a:prstGeom>
        </p:spPr>
        <p:txBody>
          <a:bodyPr wrap="none">
            <a:spAutoFit/>
          </a:bodyPr>
          <a:lstStyle/>
          <a:p>
            <a:pPr algn="ctr">
              <a:lnSpc>
                <a:spcPct val="90000"/>
              </a:lnSpc>
              <a:defRPr/>
            </a:pPr>
            <a:r>
              <a:rPr lang="en-US">
                <a:solidFill>
                  <a:srgbClr val="376092"/>
                </a:solidFill>
                <a:latin typeface="+mn-lt"/>
              </a:rPr>
              <a:t>www.iadr.org/jdrctr</a:t>
            </a:r>
          </a:p>
        </p:txBody>
      </p:sp>
      <p:pic>
        <p:nvPicPr>
          <p:cNvPr id="10" name="Picture 4" descr="Issues">
            <a:extLst>
              <a:ext uri="{FF2B5EF4-FFF2-40B4-BE49-F238E27FC236}">
                <a16:creationId xmlns:a16="http://schemas.microsoft.com/office/drawing/2014/main" id="{DC44914B-CE8A-A8EE-3E63-2F9F93DD3C0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0364" y="1316470"/>
            <a:ext cx="3009316" cy="3908673"/>
          </a:xfrm>
          <a:prstGeom prst="rect">
            <a:avLst/>
          </a:prstGeom>
          <a:noFill/>
          <a:effectLst>
            <a:outerShdw blurRad="50800" dist="1270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AA34541D-73A5-ADBA-214D-B7D9C474A2D4}"/>
              </a:ext>
            </a:extLst>
          </p:cNvPr>
          <p:cNvSpPr txBox="1">
            <a:spLocks noChangeArrowheads="1"/>
          </p:cNvSpPr>
          <p:nvPr/>
        </p:nvSpPr>
        <p:spPr bwMode="auto">
          <a:xfrm>
            <a:off x="308305" y="32146"/>
            <a:ext cx="997001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sz="4000" i="1"/>
              <a:t>JDR Clinical &amp; Translational Research</a:t>
            </a:r>
          </a:p>
        </p:txBody>
      </p:sp>
      <p:sp>
        <p:nvSpPr>
          <p:cNvPr id="2" name="Rectangle 3">
            <a:extLst>
              <a:ext uri="{FF2B5EF4-FFF2-40B4-BE49-F238E27FC236}">
                <a16:creationId xmlns:a16="http://schemas.microsoft.com/office/drawing/2014/main" id="{CB6B89EB-420C-B6FF-ACFD-130577249FB8}"/>
              </a:ext>
            </a:extLst>
          </p:cNvPr>
          <p:cNvSpPr txBox="1">
            <a:spLocks noChangeArrowheads="1"/>
          </p:cNvSpPr>
          <p:nvPr/>
        </p:nvSpPr>
        <p:spPr bwMode="auto">
          <a:xfrm>
            <a:off x="4577727" y="1465489"/>
            <a:ext cx="6724257" cy="339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eaLnBrk="1" fontAlgn="auto" hangingPunct="1">
              <a:lnSpc>
                <a:spcPct val="90000"/>
              </a:lnSpc>
              <a:spcAft>
                <a:spcPts val="0"/>
              </a:spcAft>
              <a:buNone/>
              <a:defRPr/>
            </a:pPr>
            <a:r>
              <a:rPr lang="en-US" sz="2000" dirty="0">
                <a:solidFill>
                  <a:srgbClr val="1F497D"/>
                </a:solidFill>
                <a:latin typeface="Arial" panose="020B0604020202020204" pitchFamily="34" charset="0"/>
                <a:cs typeface="Arial" panose="020B0604020202020204" pitchFamily="34" charset="0"/>
              </a:rPr>
              <a:t>Editor-in-Chief: Jocelyne S. Feine</a:t>
            </a:r>
          </a:p>
          <a:p>
            <a:pPr marL="0" indent="0" eaLnBrk="1" fontAlgn="auto" hangingPunct="1">
              <a:lnSpc>
                <a:spcPct val="90000"/>
              </a:lnSpc>
              <a:spcAft>
                <a:spcPts val="0"/>
              </a:spcAft>
              <a:buNone/>
              <a:defRPr/>
            </a:pPr>
            <a:endParaRPr lang="en-US" sz="2000" i="1" dirty="0">
              <a:solidFill>
                <a:srgbClr val="1F497D"/>
              </a:solidFill>
              <a:latin typeface="Arial" panose="020B0604020202020204" pitchFamily="34" charset="0"/>
              <a:cs typeface="Arial" panose="020B0604020202020204" pitchFamily="34" charset="0"/>
            </a:endParaRPr>
          </a:p>
          <a:p>
            <a:pPr marL="0" indent="0" algn="l" fontAlgn="base">
              <a:buNone/>
            </a:pPr>
            <a:r>
              <a:rPr lang="en-US" sz="2000" b="0" i="1" dirty="0">
                <a:solidFill>
                  <a:srgbClr val="1F497D"/>
                </a:solidFill>
                <a:effectLst/>
                <a:latin typeface="Arial" panose="020B0604020202020204" pitchFamily="34" charset="0"/>
                <a:cs typeface="Arial" panose="020B0604020202020204" pitchFamily="34" charset="0"/>
              </a:rPr>
              <a:t>Journal Citation Reports</a:t>
            </a:r>
            <a:r>
              <a:rPr lang="en-US" sz="2000" b="0" i="0" dirty="0">
                <a:solidFill>
                  <a:srgbClr val="1F497D"/>
                </a:solidFill>
                <a:effectLst/>
                <a:latin typeface="Arial" panose="020B0604020202020204" pitchFamily="34" charset="0"/>
                <a:cs typeface="Arial" panose="020B0604020202020204" pitchFamily="34" charset="0"/>
              </a:rPr>
              <a:t>™ results for the </a:t>
            </a:r>
            <a:r>
              <a:rPr lang="en-US" sz="2000" b="0" i="1" dirty="0">
                <a:solidFill>
                  <a:srgbClr val="1F497D"/>
                </a:solidFill>
                <a:effectLst/>
                <a:latin typeface="Arial" panose="020B0604020202020204" pitchFamily="34" charset="0"/>
                <a:cs typeface="Arial" panose="020B0604020202020204" pitchFamily="34" charset="0"/>
              </a:rPr>
              <a:t>JDR CTR</a:t>
            </a:r>
            <a:r>
              <a:rPr lang="en-US" sz="2000" b="0" i="0" dirty="0">
                <a:solidFill>
                  <a:srgbClr val="1F497D"/>
                </a:solidFill>
                <a:effectLst/>
                <a:latin typeface="Arial" panose="020B0604020202020204" pitchFamily="34" charset="0"/>
                <a:cs typeface="Arial" panose="020B0604020202020204" pitchFamily="34" charset="0"/>
              </a:rPr>
              <a:t>:</a:t>
            </a:r>
          </a:p>
          <a:p>
            <a:pPr lvl="1" eaLnBrk="1" fontAlgn="auto" hangingPunct="1">
              <a:lnSpc>
                <a:spcPct val="90000"/>
              </a:lnSpc>
              <a:spcAft>
                <a:spcPts val="0"/>
              </a:spcAft>
              <a:buFont typeface="Arial" pitchFamily="34" charset="0"/>
              <a:buChar char="•"/>
              <a:defRPr/>
            </a:pPr>
            <a:r>
              <a:rPr lang="en-US" sz="2000" b="0" i="0" dirty="0">
                <a:solidFill>
                  <a:srgbClr val="1F497D"/>
                </a:solidFill>
                <a:effectLst/>
                <a:latin typeface="Arial" panose="020B0604020202020204" pitchFamily="34" charset="0"/>
                <a:cs typeface="Arial" panose="020B0604020202020204" pitchFamily="34" charset="0"/>
              </a:rPr>
              <a:t>Journal Impact Factor™: 2.0, ranking #81 of 165 journals</a:t>
            </a:r>
            <a:endPar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endParaRPr>
          </a:p>
          <a:p>
            <a:pPr lvl="1" eaLnBrk="1" fontAlgn="auto" hangingPunct="1">
              <a:lnSpc>
                <a:spcPct val="90000"/>
              </a:lnSpc>
              <a:spcAft>
                <a:spcPts val="0"/>
              </a:spcAft>
              <a:buFont typeface="Arial" pitchFamily="34" charset="0"/>
              <a:buChar char="•"/>
              <a:defRPr/>
            </a:pPr>
            <a:r>
              <a:rPr lang="en-US" sz="2000" dirty="0">
                <a:solidFill>
                  <a:srgbClr val="1F497D"/>
                </a:solidFill>
                <a:latin typeface="Arial" panose="020B0604020202020204" pitchFamily="34" charset="0"/>
                <a:cs typeface="Arial" panose="020B0604020202020204" pitchFamily="34" charset="0"/>
              </a:rPr>
              <a:t>5-year Journal Impact Factor™: 2.8, ranking #55 of 165 journals</a:t>
            </a:r>
          </a:p>
          <a:p>
            <a:pPr lvl="1" eaLnBrk="1" fontAlgn="auto" hangingPunct="1">
              <a:lnSpc>
                <a:spcPct val="90000"/>
              </a:lnSpc>
              <a:spcAft>
                <a:spcPts val="0"/>
              </a:spcAft>
              <a:buFont typeface="Arial" pitchFamily="34" charset="0"/>
              <a:buChar char="•"/>
              <a:defRPr/>
            </a:pPr>
            <a:r>
              <a:rPr lang="en-US" sz="2000" dirty="0">
                <a:solidFill>
                  <a:srgbClr val="1F497D"/>
                </a:solidFill>
                <a:latin typeface="Arial" panose="020B0604020202020204" pitchFamily="34" charset="0"/>
                <a:cs typeface="Arial" panose="020B0604020202020204" pitchFamily="34" charset="0"/>
              </a:rPr>
              <a:t>Article Influence Score: 0.586</a:t>
            </a:r>
            <a:endPar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endParaRPr>
          </a:p>
          <a:p>
            <a:pPr lvl="1" eaLnBrk="1" fontAlgn="auto" hangingPunct="1">
              <a:lnSpc>
                <a:spcPct val="90000"/>
              </a:lnSpc>
              <a:spcAft>
                <a:spcPts val="0"/>
              </a:spcAft>
              <a:buFont typeface="Arial" pitchFamily="34" charset="0"/>
              <a:buChar char="•"/>
              <a:defRPr/>
            </a:pPr>
            <a:r>
              <a:rPr lang="en-US" sz="2000" dirty="0" err="1">
                <a:solidFill>
                  <a:srgbClr val="1F497D"/>
                </a:solidFill>
                <a:effectLst/>
                <a:latin typeface="Arial" panose="020B0604020202020204" pitchFamily="34" charset="0"/>
                <a:ea typeface="Times New Roman" panose="02020603050405020304" pitchFamily="18" charset="0"/>
                <a:cs typeface="Arial" panose="020B0604020202020204" pitchFamily="34" charset="0"/>
              </a:rPr>
              <a:t>Eigenfactor</a:t>
            </a:r>
            <a:r>
              <a:rPr lang="en-US" sz="2000" b="0" i="0" dirty="0">
                <a:solidFill>
                  <a:srgbClr val="1F497D"/>
                </a:solidFill>
                <a:effectLst/>
                <a:latin typeface="Arial" panose="020B0604020202020204" pitchFamily="34" charset="0"/>
                <a:cs typeface="Arial" panose="020B0604020202020204" pitchFamily="34" charset="0"/>
              </a:rPr>
              <a:t>™:</a:t>
            </a: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 0.00114</a:t>
            </a:r>
          </a:p>
          <a:p>
            <a:pPr lvl="1" eaLnBrk="1" fontAlgn="auto" hangingPunct="1">
              <a:lnSpc>
                <a:spcPct val="90000"/>
              </a:lnSpc>
              <a:spcAft>
                <a:spcPts val="0"/>
              </a:spcAft>
              <a:buFont typeface="Arial" pitchFamily="34" charset="0"/>
              <a:buChar char="•"/>
              <a:defRPr/>
            </a:pPr>
            <a:r>
              <a:rPr lang="en-US" sz="2000" dirty="0">
                <a:solidFill>
                  <a:srgbClr val="1F497D"/>
                </a:solidFill>
                <a:effectLst/>
                <a:latin typeface="Arial" panose="020B0604020202020204" pitchFamily="34" charset="0"/>
                <a:ea typeface="Times New Roman" panose="02020603050405020304" pitchFamily="18" charset="0"/>
                <a:cs typeface="Arial" panose="020B0604020202020204" pitchFamily="34" charset="0"/>
              </a:rPr>
              <a:t>Immediacy Index: 0.4 </a:t>
            </a:r>
          </a:p>
        </p:txBody>
      </p:sp>
      <p:sp>
        <p:nvSpPr>
          <p:cNvPr id="3" name="TextBox 2">
            <a:extLst>
              <a:ext uri="{FF2B5EF4-FFF2-40B4-BE49-F238E27FC236}">
                <a16:creationId xmlns:a16="http://schemas.microsoft.com/office/drawing/2014/main" id="{F53E10AB-C54D-826E-0BB9-E9A7037D23E2}"/>
              </a:ext>
            </a:extLst>
          </p:cNvPr>
          <p:cNvSpPr txBox="1"/>
          <p:nvPr/>
        </p:nvSpPr>
        <p:spPr>
          <a:xfrm>
            <a:off x="4577727" y="5047401"/>
            <a:ext cx="7036842" cy="307777"/>
          </a:xfrm>
          <a:prstGeom prst="rect">
            <a:avLst/>
          </a:prstGeom>
          <a:noFill/>
        </p:spPr>
        <p:txBody>
          <a:bodyPr wrap="square" rtlCol="0">
            <a:spAutoFit/>
          </a:bodyPr>
          <a:lstStyle/>
          <a:p>
            <a:r>
              <a:rPr lang="en-US" sz="1400"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Follow the </a:t>
            </a:r>
            <a:r>
              <a:rPr lang="en-US" sz="1400" i="1"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JDR CTR</a:t>
            </a:r>
            <a:r>
              <a:rPr lang="en-US" sz="1400" dirty="0">
                <a:solidFill>
                  <a:srgbClr val="376092"/>
                </a:solidFill>
                <a:effectLst/>
                <a:latin typeface="Arial Nova" panose="020B0504020202020204" pitchFamily="34" charset="0"/>
                <a:ea typeface="Calibri" panose="020F0502020204030204" pitchFamily="34" charset="0"/>
                <a:cs typeface="Times New Roman" panose="02020603050405020304" pitchFamily="18" charset="0"/>
              </a:rPr>
              <a:t> on </a:t>
            </a:r>
            <a:r>
              <a:rPr lang="en-US" sz="1400" dirty="0">
                <a:solidFill>
                  <a:srgbClr val="376092"/>
                </a:solidFill>
                <a:effectLst/>
                <a:latin typeface="Arial Nova" panose="020B0504020202020204" pitchFamily="34" charset="0"/>
                <a:ea typeface="Calibri" panose="020F0502020204030204" pitchFamily="34" charset="0"/>
                <a:cs typeface="Gill Sans MT" panose="020B0502020104020203" pitchFamily="34" charset="0"/>
              </a:rPr>
              <a:t>Twitter </a:t>
            </a:r>
            <a:r>
              <a:rPr lang="en-US" sz="1400" b="1" dirty="0">
                <a:solidFill>
                  <a:srgbClr val="376092"/>
                </a:solidFill>
                <a:latin typeface="Arial Nova" panose="020B0504020202020204" pitchFamily="34" charset="0"/>
              </a:rPr>
              <a:t>@JDRClinTransRes</a:t>
            </a:r>
            <a:endParaRPr lang="en-US" sz="1400" dirty="0">
              <a:solidFill>
                <a:srgbClr val="376092"/>
              </a:solidFill>
              <a:latin typeface="Arial Nova" panose="020B0504020202020204" pitchFamily="34" charset="0"/>
            </a:endParaRPr>
          </a:p>
        </p:txBody>
      </p:sp>
    </p:spTree>
    <p:extLst>
      <p:ext uri="{BB962C8B-B14F-4D97-AF65-F5344CB8AC3E}">
        <p14:creationId xmlns:p14="http://schemas.microsoft.com/office/powerpoint/2010/main" val="443928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IADR Online Community</a:t>
            </a:r>
          </a:p>
        </p:txBody>
      </p:sp>
      <p:sp>
        <p:nvSpPr>
          <p:cNvPr id="2" name="TextBox 1">
            <a:extLst>
              <a:ext uri="{FF2B5EF4-FFF2-40B4-BE49-F238E27FC236}">
                <a16:creationId xmlns:a16="http://schemas.microsoft.com/office/drawing/2014/main" id="{D7DBEE9F-52C3-7D33-8E5A-F032AB897F34}"/>
              </a:ext>
            </a:extLst>
          </p:cNvPr>
          <p:cNvSpPr txBox="1"/>
          <p:nvPr/>
        </p:nvSpPr>
        <p:spPr>
          <a:xfrm>
            <a:off x="609600" y="1393740"/>
            <a:ext cx="4220137" cy="3785652"/>
          </a:xfrm>
          <a:prstGeom prst="rect">
            <a:avLst/>
          </a:prstGeom>
          <a:noFill/>
        </p:spPr>
        <p:txBody>
          <a:bodyPr wrap="square" rtlCol="0">
            <a:spAutoFit/>
          </a:bodyPr>
          <a:lstStyle/>
          <a:p>
            <a:pPr marL="0" marR="0"/>
            <a:r>
              <a:rPr lang="en-US" sz="2400" dirty="0">
                <a:solidFill>
                  <a:srgbClr val="376092"/>
                </a:solidFill>
                <a:effectLst/>
                <a:latin typeface="Arial" panose="020B0604020202020204" pitchFamily="34" charset="0"/>
                <a:ea typeface="Times New Roman" panose="02020603050405020304" pitchFamily="18" charset="0"/>
                <a:cs typeface="Times New Roman" panose="02020603050405020304" pitchFamily="18" charset="0"/>
              </a:rPr>
              <a:t>The IADR Online Community allows members to engage with their colleagues throughout the year. </a:t>
            </a:r>
          </a:p>
          <a:p>
            <a:pPr marL="0" marR="0"/>
            <a:endParaRPr lang="en-US" sz="2400" dirty="0">
              <a:solidFill>
                <a:srgbClr val="376092"/>
              </a:solidFill>
              <a:latin typeface="Arial" panose="020B0604020202020204" pitchFamily="34" charset="0"/>
              <a:ea typeface="Times New Roman" panose="02020603050405020304" pitchFamily="18" charset="0"/>
              <a:cs typeface="Times New Roman" panose="02020603050405020304" pitchFamily="18" charset="0"/>
            </a:endParaRPr>
          </a:p>
          <a:p>
            <a:pPr marL="0" marR="0"/>
            <a:r>
              <a:rPr lang="en-US" sz="2400" dirty="0">
                <a:solidFill>
                  <a:srgbClr val="376092"/>
                </a:solidFill>
                <a:effectLst/>
                <a:latin typeface="Arial" panose="020B0604020202020204" pitchFamily="34" charset="0"/>
                <a:ea typeface="Times New Roman" panose="02020603050405020304" pitchFamily="18" charset="0"/>
                <a:cs typeface="Times New Roman" panose="02020603050405020304" pitchFamily="18" charset="0"/>
              </a:rPr>
              <a:t>Members can discuss hot topics, share insights, and post resources while building their worldwide professional network. </a:t>
            </a:r>
          </a:p>
        </p:txBody>
      </p:sp>
      <p:pic>
        <p:nvPicPr>
          <p:cNvPr id="4" name="Picture 3">
            <a:extLst>
              <a:ext uri="{FF2B5EF4-FFF2-40B4-BE49-F238E27FC236}">
                <a16:creationId xmlns:a16="http://schemas.microsoft.com/office/drawing/2014/main" id="{6E42D3B7-0009-F4D4-46DF-FB75BEB0CBDD}"/>
              </a:ext>
            </a:extLst>
          </p:cNvPr>
          <p:cNvPicPr>
            <a:picLocks noChangeAspect="1"/>
          </p:cNvPicPr>
          <p:nvPr/>
        </p:nvPicPr>
        <p:blipFill>
          <a:blip r:embed="rId3"/>
          <a:srcRect t="-1" b="438"/>
          <a:stretch/>
        </p:blipFill>
        <p:spPr>
          <a:xfrm>
            <a:off x="5145187" y="978568"/>
            <a:ext cx="6437213" cy="46159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28097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609600" y="1017431"/>
            <a:ext cx="10331116" cy="1334799"/>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sz="1800">
                <a:solidFill>
                  <a:srgbClr val="44546A"/>
                </a:solidFill>
                <a:ea typeface="+mn-ea"/>
              </a:rPr>
              <a:t>The AADOCR Community allows members to network, share, post, and comment on issues specific to the AADOCR.</a:t>
            </a:r>
          </a:p>
        </p:txBody>
      </p:sp>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AADOCR Online Community</a:t>
            </a:r>
          </a:p>
        </p:txBody>
      </p:sp>
      <p:grpSp>
        <p:nvGrpSpPr>
          <p:cNvPr id="2" name="Group 1">
            <a:extLst>
              <a:ext uri="{FF2B5EF4-FFF2-40B4-BE49-F238E27FC236}">
                <a16:creationId xmlns:a16="http://schemas.microsoft.com/office/drawing/2014/main" id="{76C3CBCD-9B31-F0C7-5ED3-F055566704B0}"/>
              </a:ext>
            </a:extLst>
          </p:cNvPr>
          <p:cNvGrpSpPr/>
          <p:nvPr/>
        </p:nvGrpSpPr>
        <p:grpSpPr>
          <a:xfrm>
            <a:off x="1171074" y="1793789"/>
            <a:ext cx="10197642" cy="3645877"/>
            <a:chOff x="1171074" y="1909901"/>
            <a:chExt cx="10197642" cy="3645877"/>
          </a:xfrm>
        </p:grpSpPr>
        <p:sp>
          <p:nvSpPr>
            <p:cNvPr id="8" name="Rectangle 7">
              <a:extLst>
                <a:ext uri="{FF2B5EF4-FFF2-40B4-BE49-F238E27FC236}">
                  <a16:creationId xmlns:a16="http://schemas.microsoft.com/office/drawing/2014/main" id="{B9E65CA5-A969-4FF1-84BC-C67425640021}"/>
                </a:ext>
              </a:extLst>
            </p:cNvPr>
            <p:cNvSpPr/>
            <p:nvPr/>
          </p:nvSpPr>
          <p:spPr>
            <a:xfrm>
              <a:off x="1171074" y="1909901"/>
              <a:ext cx="10197642" cy="3645877"/>
            </a:xfrm>
            <a:prstGeom prst="rect">
              <a:avLst/>
            </a:prstGeom>
            <a:solidFill>
              <a:srgbClr val="37609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 screenshot of a video game&#10;&#10;Description automatically generated with low confidence">
              <a:extLst>
                <a:ext uri="{FF2B5EF4-FFF2-40B4-BE49-F238E27FC236}">
                  <a16:creationId xmlns:a16="http://schemas.microsoft.com/office/drawing/2014/main" id="{B3EF70B1-2EDB-42E1-B7AD-9601D44F1B95}"/>
                </a:ext>
              </a:extLst>
            </p:cNvPr>
            <p:cNvPicPr>
              <a:picLocks noChangeAspect="1"/>
            </p:cNvPicPr>
            <p:nvPr/>
          </p:nvPicPr>
          <p:blipFill>
            <a:blip r:embed="rId3"/>
            <a:stretch>
              <a:fillRect/>
            </a:stretch>
          </p:blipFill>
          <p:spPr>
            <a:xfrm>
              <a:off x="1331495" y="2053735"/>
              <a:ext cx="9876800" cy="3387236"/>
            </a:xfrm>
            <a:prstGeom prst="rect">
              <a:avLst/>
            </a:prstGeom>
          </p:spPr>
        </p:pic>
      </p:grpSp>
    </p:spTree>
    <p:extLst>
      <p:ext uri="{BB962C8B-B14F-4D97-AF65-F5344CB8AC3E}">
        <p14:creationId xmlns:p14="http://schemas.microsoft.com/office/powerpoint/2010/main" val="94014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67EF4366-B77B-1C45-5760-C575783C30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234" b="16410"/>
          <a:stretch/>
        </p:blipFill>
        <p:spPr>
          <a:xfrm>
            <a:off x="5754758" y="1614187"/>
            <a:ext cx="6236376" cy="4013403"/>
          </a:xfrm>
          <a:prstGeom prst="rect">
            <a:avLst/>
          </a:prstGeom>
        </p:spPr>
      </p:pic>
      <p:sp>
        <p:nvSpPr>
          <p:cNvPr id="5" name="Rectangle 2">
            <a:extLst>
              <a:ext uri="{FF2B5EF4-FFF2-40B4-BE49-F238E27FC236}">
                <a16:creationId xmlns:a16="http://schemas.microsoft.com/office/drawing/2014/main" id="{A16239D1-7CE8-C688-9DD5-F8F2E70C464A}"/>
              </a:ext>
            </a:extLst>
          </p:cNvPr>
          <p:cNvSpPr txBox="1">
            <a:spLocks noChangeArrowheads="1"/>
          </p:cNvSpPr>
          <p:nvPr/>
        </p:nvSpPr>
        <p:spPr bwMode="auto">
          <a:xfrm>
            <a:off x="591380" y="192208"/>
            <a:ext cx="10490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Gill Sans MT" pitchFamily="34" charset="0"/>
              </a:defRPr>
            </a:lvl2pPr>
            <a:lvl3pPr algn="ctr" defTabSz="457200" rtl="0" eaLnBrk="0" fontAlgn="base" hangingPunct="0">
              <a:spcBef>
                <a:spcPct val="0"/>
              </a:spcBef>
              <a:spcAft>
                <a:spcPct val="0"/>
              </a:spcAft>
              <a:defRPr sz="4400">
                <a:solidFill>
                  <a:schemeClr val="tx1"/>
                </a:solidFill>
                <a:latin typeface="Gill Sans MT" pitchFamily="34" charset="0"/>
              </a:defRPr>
            </a:lvl3pPr>
            <a:lvl4pPr algn="ctr" defTabSz="457200" rtl="0" eaLnBrk="0" fontAlgn="base" hangingPunct="0">
              <a:spcBef>
                <a:spcPct val="0"/>
              </a:spcBef>
              <a:spcAft>
                <a:spcPct val="0"/>
              </a:spcAft>
              <a:defRPr sz="4400">
                <a:solidFill>
                  <a:schemeClr val="tx1"/>
                </a:solidFill>
                <a:latin typeface="Gill Sans MT" pitchFamily="34" charset="0"/>
              </a:defRPr>
            </a:lvl4pPr>
            <a:lvl5pPr algn="ctr" defTabSz="457200" rtl="0" eaLnBrk="0" fontAlgn="base" hangingPunct="0">
              <a:spcBef>
                <a:spcPct val="0"/>
              </a:spcBef>
              <a:spcAft>
                <a:spcPct val="0"/>
              </a:spcAft>
              <a:defRPr sz="4400">
                <a:solidFill>
                  <a:schemeClr val="tx1"/>
                </a:solidFill>
                <a:latin typeface="Gill Sans MT" pitchFamily="34" charset="0"/>
              </a:defRPr>
            </a:lvl5pPr>
            <a:lvl6pPr marL="457200" algn="ctr" defTabSz="457200" rtl="0" fontAlgn="base">
              <a:spcBef>
                <a:spcPct val="0"/>
              </a:spcBef>
              <a:spcAft>
                <a:spcPct val="0"/>
              </a:spcAft>
              <a:defRPr sz="4400">
                <a:solidFill>
                  <a:schemeClr val="tx1"/>
                </a:solidFill>
                <a:latin typeface="Gill Sans MT" pitchFamily="34" charset="0"/>
              </a:defRPr>
            </a:lvl6pPr>
            <a:lvl7pPr marL="914400" algn="ctr" defTabSz="457200" rtl="0" fontAlgn="base">
              <a:spcBef>
                <a:spcPct val="0"/>
              </a:spcBef>
              <a:spcAft>
                <a:spcPct val="0"/>
              </a:spcAft>
              <a:defRPr sz="4400">
                <a:solidFill>
                  <a:schemeClr val="tx1"/>
                </a:solidFill>
                <a:latin typeface="Gill Sans MT" pitchFamily="34" charset="0"/>
              </a:defRPr>
            </a:lvl7pPr>
            <a:lvl8pPr marL="1371600" algn="ctr" defTabSz="457200" rtl="0" fontAlgn="base">
              <a:spcBef>
                <a:spcPct val="0"/>
              </a:spcBef>
              <a:spcAft>
                <a:spcPct val="0"/>
              </a:spcAft>
              <a:defRPr sz="4400">
                <a:solidFill>
                  <a:schemeClr val="tx1"/>
                </a:solidFill>
                <a:latin typeface="Gill Sans MT" pitchFamily="34" charset="0"/>
              </a:defRPr>
            </a:lvl8pPr>
            <a:lvl9pPr marL="1828800" algn="ctr" defTabSz="457200" rtl="0" fontAlgn="base">
              <a:spcBef>
                <a:spcPct val="0"/>
              </a:spcBef>
              <a:spcAft>
                <a:spcPct val="0"/>
              </a:spcAft>
              <a:defRPr sz="4400">
                <a:solidFill>
                  <a:schemeClr val="tx1"/>
                </a:solidFill>
                <a:latin typeface="Gill Sans MT" pitchFamily="34" charset="0"/>
              </a:defRPr>
            </a:lvl9pPr>
          </a:lstStyle>
          <a:p>
            <a:pPr algn="l" eaLnBrk="1" hangingPunct="1"/>
            <a:r>
              <a:rPr lang="en-US" altLang="en-US" sz="4000" dirty="0">
                <a:solidFill>
                  <a:srgbClr val="00497C"/>
                </a:solidFill>
                <a:latin typeface="Arial" panose="020B0604020202020204" pitchFamily="34" charset="0"/>
                <a:cs typeface="Arial" panose="020B0604020202020204" pitchFamily="34" charset="0"/>
              </a:rPr>
              <a:t>IADR Webinar &amp; On Demand Library</a:t>
            </a:r>
          </a:p>
        </p:txBody>
      </p:sp>
      <p:sp>
        <p:nvSpPr>
          <p:cNvPr id="2" name="TextBox 1">
            <a:extLst>
              <a:ext uri="{FF2B5EF4-FFF2-40B4-BE49-F238E27FC236}">
                <a16:creationId xmlns:a16="http://schemas.microsoft.com/office/drawing/2014/main" id="{EA3B1980-EA36-3201-C488-4737201C706B}"/>
              </a:ext>
            </a:extLst>
          </p:cNvPr>
          <p:cNvSpPr txBox="1"/>
          <p:nvPr/>
        </p:nvSpPr>
        <p:spPr>
          <a:xfrm>
            <a:off x="591380" y="1905506"/>
            <a:ext cx="5163378" cy="3046988"/>
          </a:xfrm>
          <a:prstGeom prst="rect">
            <a:avLst/>
          </a:prstGeom>
          <a:noFill/>
        </p:spPr>
        <p:txBody>
          <a:bodyPr wrap="square">
            <a:spAutoFit/>
          </a:bodyPr>
          <a:lstStyle/>
          <a:p>
            <a:r>
              <a:rPr lang="en-US" sz="2400" b="0" i="0" dirty="0">
                <a:solidFill>
                  <a:srgbClr val="376092"/>
                </a:solidFill>
                <a:effectLst/>
                <a:highlight>
                  <a:srgbClr val="FFFFFF"/>
                </a:highlight>
                <a:latin typeface="Arial" panose="020B0604020202020204" pitchFamily="34" charset="0"/>
                <a:cs typeface="Arial" panose="020B0604020202020204" pitchFamily="34" charset="0"/>
              </a:rPr>
              <a:t>Gain the latest insights in dental, oral, and craniofacial research using the IADR Webinar &amp; On Demand Library! Attend live webinars, interact with speakers, and view recordings of past webinars and cutting-edge presentations from IADR and AADOCR meetings.</a:t>
            </a:r>
            <a:endParaRPr lang="en-US" sz="2400" dirty="0">
              <a:solidFill>
                <a:srgbClr val="37609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390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6D38F2-2D8B-388D-1D60-8D32F08ED568}"/>
              </a:ext>
            </a:extLst>
          </p:cNvPr>
          <p:cNvSpPr txBox="1"/>
          <p:nvPr/>
        </p:nvSpPr>
        <p:spPr>
          <a:xfrm>
            <a:off x="6389914" y="417452"/>
            <a:ext cx="5105399" cy="707886"/>
          </a:xfrm>
          <a:prstGeom prst="rect">
            <a:avLst/>
          </a:prstGeom>
          <a:noFill/>
        </p:spPr>
        <p:txBody>
          <a:bodyPr wrap="square" rtlCol="0">
            <a:spAutoFit/>
          </a:bodyPr>
          <a:lstStyle/>
          <a:p>
            <a:r>
              <a:rPr lang="en-US" sz="2000" dirty="0">
                <a:solidFill>
                  <a:srgbClr val="1F497D"/>
                </a:solidFill>
                <a:latin typeface="Arial" panose="020B0604020202020204" pitchFamily="34" charset="0"/>
                <a:cs typeface="Arial" panose="020B0604020202020204" pitchFamily="34" charset="0"/>
              </a:rPr>
              <a:t>A Members-Only Webinar Series </a:t>
            </a:r>
            <a:br>
              <a:rPr lang="en-US" sz="2000" dirty="0">
                <a:solidFill>
                  <a:srgbClr val="1F497D"/>
                </a:solidFill>
                <a:latin typeface="Arial" panose="020B0604020202020204" pitchFamily="34" charset="0"/>
                <a:cs typeface="Arial" panose="020B0604020202020204" pitchFamily="34" charset="0"/>
              </a:rPr>
            </a:br>
            <a:r>
              <a:rPr lang="en-US" sz="2000" dirty="0">
                <a:solidFill>
                  <a:srgbClr val="1F497D"/>
                </a:solidFill>
                <a:latin typeface="Arial" panose="020B0604020202020204" pitchFamily="34" charset="0"/>
                <a:cs typeface="Arial" panose="020B0604020202020204" pitchFamily="34" charset="0"/>
              </a:rPr>
              <a:t>by the IADR Scientific Groups &amp; Networks</a:t>
            </a:r>
            <a:endParaRPr lang="en-US" sz="2000" i="1" dirty="0">
              <a:solidFill>
                <a:srgbClr val="1F497D"/>
              </a:solidFill>
              <a:latin typeface="Arial" panose="020B0604020202020204" pitchFamily="34" charset="0"/>
              <a:cs typeface="Arial" panose="020B0604020202020204" pitchFamily="34" charset="0"/>
            </a:endParaRPr>
          </a:p>
        </p:txBody>
      </p:sp>
      <p:pic>
        <p:nvPicPr>
          <p:cNvPr id="5" name="Picture 4" descr="Three people are standing in a room with a door, a wall with a plaque, and a flag on the wall.&#10;&#10;AI-generated content may be incorrect.">
            <a:extLst>
              <a:ext uri="{FF2B5EF4-FFF2-40B4-BE49-F238E27FC236}">
                <a16:creationId xmlns:a16="http://schemas.microsoft.com/office/drawing/2014/main" id="{C8477DC6-C266-AE38-D5A8-519A8D1E7CFC}"/>
              </a:ext>
            </a:extLst>
          </p:cNvPr>
          <p:cNvPicPr>
            <a:picLocks noChangeAspect="1"/>
          </p:cNvPicPr>
          <p:nvPr/>
        </p:nvPicPr>
        <p:blipFill>
          <a:blip r:embed="rId2"/>
          <a:stretch>
            <a:fillRect/>
          </a:stretch>
        </p:blipFill>
        <p:spPr>
          <a:xfrm>
            <a:off x="1" y="0"/>
            <a:ext cx="6389914" cy="1644811"/>
          </a:xfrm>
          <a:prstGeom prst="rect">
            <a:avLst/>
          </a:prstGeom>
        </p:spPr>
      </p:pic>
      <p:pic>
        <p:nvPicPr>
          <p:cNvPr id="7" name="Picture 6" descr="The image depicts three individuals standing in a room with a decorative background, featuring a sign indicating a room number and a flag.&#10;&#10;AI-generated content may be incorrect.">
            <a:extLst>
              <a:ext uri="{FF2B5EF4-FFF2-40B4-BE49-F238E27FC236}">
                <a16:creationId xmlns:a16="http://schemas.microsoft.com/office/drawing/2014/main" id="{E6304DFA-5BE3-E8B7-0D92-8B867D135FD2}"/>
              </a:ext>
            </a:extLst>
          </p:cNvPr>
          <p:cNvPicPr>
            <a:picLocks noChangeAspect="1"/>
          </p:cNvPicPr>
          <p:nvPr/>
        </p:nvPicPr>
        <p:blipFill>
          <a:blip r:embed="rId3"/>
          <a:stretch>
            <a:fillRect/>
          </a:stretch>
        </p:blipFill>
        <p:spPr>
          <a:xfrm>
            <a:off x="0" y="1774374"/>
            <a:ext cx="4016829" cy="4016829"/>
          </a:xfrm>
          <a:prstGeom prst="rect">
            <a:avLst/>
          </a:prstGeom>
        </p:spPr>
      </p:pic>
      <p:pic>
        <p:nvPicPr>
          <p:cNvPr id="9" name="Picture 8" descr="Oral-Systemic Connections and the Role of Salivary Biomarkers in HIV/AIDS.&#10;&#10;AI-generated content may be incorrect.">
            <a:extLst>
              <a:ext uri="{FF2B5EF4-FFF2-40B4-BE49-F238E27FC236}">
                <a16:creationId xmlns:a16="http://schemas.microsoft.com/office/drawing/2014/main" id="{FDB5C5EC-B0BA-3505-4201-26C5EFB61C35}"/>
              </a:ext>
            </a:extLst>
          </p:cNvPr>
          <p:cNvPicPr>
            <a:picLocks noChangeAspect="1"/>
          </p:cNvPicPr>
          <p:nvPr/>
        </p:nvPicPr>
        <p:blipFill>
          <a:blip r:embed="rId4"/>
          <a:stretch>
            <a:fillRect/>
          </a:stretch>
        </p:blipFill>
        <p:spPr>
          <a:xfrm>
            <a:off x="4014246" y="1774374"/>
            <a:ext cx="4016829" cy="4016829"/>
          </a:xfrm>
          <a:prstGeom prst="rect">
            <a:avLst/>
          </a:prstGeom>
        </p:spPr>
      </p:pic>
      <p:pic>
        <p:nvPicPr>
          <p:cNvPr id="11" name="Picture 10" descr="The image shows three people standing in a room with a backdrop of a wooden desk, a state flag, and a door, all under a decorative, pastel-colored ceiling.&#10;&#10;AI-generated content may be incorrect.">
            <a:extLst>
              <a:ext uri="{FF2B5EF4-FFF2-40B4-BE49-F238E27FC236}">
                <a16:creationId xmlns:a16="http://schemas.microsoft.com/office/drawing/2014/main" id="{5AEF747D-B79A-A8CA-77EE-2DB0EB111985}"/>
              </a:ext>
            </a:extLst>
          </p:cNvPr>
          <p:cNvPicPr>
            <a:picLocks noChangeAspect="1"/>
          </p:cNvPicPr>
          <p:nvPr/>
        </p:nvPicPr>
        <p:blipFill>
          <a:blip r:embed="rId5"/>
          <a:stretch>
            <a:fillRect/>
          </a:stretch>
        </p:blipFill>
        <p:spPr>
          <a:xfrm>
            <a:off x="8175171" y="1774374"/>
            <a:ext cx="4016829" cy="4016829"/>
          </a:xfrm>
          <a:prstGeom prst="rect">
            <a:avLst/>
          </a:prstGeom>
        </p:spPr>
      </p:pic>
    </p:spTree>
    <p:extLst>
      <p:ext uri="{BB962C8B-B14F-4D97-AF65-F5344CB8AC3E}">
        <p14:creationId xmlns:p14="http://schemas.microsoft.com/office/powerpoint/2010/main" val="3841788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1714801" y="2203704"/>
            <a:ext cx="9120840" cy="374904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342900" indent="-342900" algn="l" fontAlgn="base">
              <a:spcBef>
                <a:spcPts val="600"/>
              </a:spcBef>
              <a:buFont typeface="Arial" panose="020B0604020202020204" pitchFamily="34" charset="0"/>
              <a:buChar char="•"/>
            </a:pPr>
            <a:r>
              <a:rPr lang="en-US" sz="2000" dirty="0">
                <a:solidFill>
                  <a:srgbClr val="44546A"/>
                </a:solidFill>
                <a:ea typeface="+mn-ea"/>
              </a:rPr>
              <a:t>The </a:t>
            </a:r>
            <a:r>
              <a:rPr lang="en-US" sz="2000" b="1" dirty="0">
                <a:solidFill>
                  <a:srgbClr val="44546A"/>
                </a:solidFill>
                <a:ea typeface="+mn-ea"/>
              </a:rPr>
              <a:t>AADOCR National Student Research Group </a:t>
            </a:r>
            <a:r>
              <a:rPr lang="en-US" sz="2000" dirty="0">
                <a:solidFill>
                  <a:srgbClr val="44546A"/>
                </a:solidFill>
                <a:ea typeface="+mn-ea"/>
              </a:rPr>
              <a:t>is a student-run organization whose main purpose is to foster an environment in every dental school whereby students interested in enriching their dental education through research are encouraged to do so. </a:t>
            </a:r>
          </a:p>
          <a:p>
            <a:pPr marL="342900" indent="-342900" algn="l" fontAlgn="base">
              <a:spcBef>
                <a:spcPts val="600"/>
              </a:spcBef>
              <a:buFont typeface="Arial" panose="020B0604020202020204" pitchFamily="34" charset="0"/>
              <a:buChar char="•"/>
            </a:pPr>
            <a:r>
              <a:rPr lang="en-US" sz="2000" dirty="0">
                <a:solidFill>
                  <a:srgbClr val="44546A"/>
                </a:solidFill>
                <a:ea typeface="+mn-ea"/>
              </a:rPr>
              <a:t>All AADOCR Student members are part of the AADOCR NSRG and are eligible to participate in NSRG activities.</a:t>
            </a:r>
          </a:p>
          <a:p>
            <a:pPr marL="342900" indent="-342900" algn="l" fontAlgn="base">
              <a:spcBef>
                <a:spcPts val="600"/>
              </a:spcBef>
              <a:buFont typeface="Arial" panose="020B0604020202020204" pitchFamily="34" charset="0"/>
              <a:buChar char="•"/>
            </a:pPr>
            <a:r>
              <a:rPr lang="en-US" sz="2000" dirty="0">
                <a:solidFill>
                  <a:srgbClr val="44546A"/>
                </a:solidFill>
                <a:ea typeface="+mn-ea"/>
              </a:rPr>
              <a:t>The AADOCR NSRG provides students with opportunities to present research, apply for awards, and network at IADR/AADOCR meetings and throughout the year.</a:t>
            </a:r>
          </a:p>
          <a:p>
            <a:pPr marL="342900" indent="-342900" fontAlgn="base">
              <a:spcBef>
                <a:spcPts val="600"/>
              </a:spcBef>
              <a:buFont typeface="Arial" panose="020B0604020202020204" pitchFamily="34" charset="0"/>
              <a:buChar char="•"/>
            </a:pPr>
            <a:r>
              <a:rPr lang="en-US" sz="2000" dirty="0">
                <a:solidFill>
                  <a:srgbClr val="44546A"/>
                </a:solidFill>
                <a:ea typeface="+mn-ea"/>
              </a:rPr>
              <a:t>Learn more at </a:t>
            </a:r>
            <a:r>
              <a:rPr lang="en-US" sz="2000" dirty="0">
                <a:solidFill>
                  <a:srgbClr val="44546A"/>
                </a:solidFill>
                <a:ea typeface="+mn-ea"/>
                <a:hlinkClick r:id="rId3"/>
              </a:rPr>
              <a:t>https://www.aadocr.org/membership/students</a:t>
            </a:r>
            <a:r>
              <a:rPr lang="en-US" sz="2000" dirty="0">
                <a:solidFill>
                  <a:srgbClr val="44546A"/>
                </a:solidFill>
                <a:ea typeface="+mn-ea"/>
              </a:rPr>
              <a:t>.</a:t>
            </a:r>
            <a:endParaRPr lang="en-US" sz="2000" b="0" i="0" dirty="0">
              <a:solidFill>
                <a:srgbClr val="44546A"/>
              </a:solidFill>
              <a:effectLst/>
            </a:endParaRPr>
          </a:p>
          <a:p>
            <a:pPr marL="0" indent="0" algn="l" fontAlgn="base">
              <a:buNone/>
            </a:pPr>
            <a:endParaRPr lang="en-US" sz="2000" b="0" i="0" dirty="0">
              <a:solidFill>
                <a:srgbClr val="44546A"/>
              </a:solidFill>
              <a:effectLst/>
            </a:endParaRPr>
          </a:p>
          <a:p>
            <a:pPr marL="0" indent="0" algn="l" fontAlgn="base">
              <a:buNone/>
            </a:pPr>
            <a:endParaRPr lang="en-US" sz="2000" dirty="0">
              <a:solidFill>
                <a:srgbClr val="44546A"/>
              </a:solidFill>
            </a:endParaRPr>
          </a:p>
          <a:p>
            <a:pPr marL="285750" indent="-285750" algn="l" fontAlgn="base">
              <a:buFont typeface="Arial" panose="020B0604020202020204" pitchFamily="34" charset="0"/>
              <a:buChar char="•"/>
            </a:pPr>
            <a:endParaRPr lang="en-US" sz="2000" b="0" i="0" dirty="0">
              <a:solidFill>
                <a:srgbClr val="44546A"/>
              </a:solidFill>
              <a:effectLst/>
            </a:endParaRPr>
          </a:p>
        </p:txBody>
      </p:sp>
      <p:pic>
        <p:nvPicPr>
          <p:cNvPr id="1026" name="Picture 2" descr="NSRG_logo_RGB_WEB72">
            <a:extLst>
              <a:ext uri="{FF2B5EF4-FFF2-40B4-BE49-F238E27FC236}">
                <a16:creationId xmlns:a16="http://schemas.microsoft.com/office/drawing/2014/main" id="{385EFCB8-7279-47B8-82B4-1556D6FD97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18" y="-168892"/>
            <a:ext cx="5849148" cy="2354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897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368590"/>
            <a:ext cx="9801340" cy="1548259"/>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i="0" u="none" strike="noStrike" kern="1200" cap="none" spc="0" normalizeH="0" baseline="0" noProof="0" dirty="0">
                <a:ln>
                  <a:noFill/>
                </a:ln>
                <a:solidFill>
                  <a:srgbClr val="00497C"/>
                </a:solidFill>
                <a:effectLst/>
                <a:uLnTx/>
                <a:uFillTx/>
                <a:latin typeface="Arial" panose="020B0604020202020204" pitchFamily="34" charset="0"/>
                <a:ea typeface="+mj-ea"/>
                <a:cs typeface="Arial" panose="020B0604020202020204" pitchFamily="34" charset="0"/>
              </a:rPr>
              <a:t>AADOCR Mind the Future</a:t>
            </a:r>
          </a:p>
        </p:txBody>
      </p:sp>
      <p:pic>
        <p:nvPicPr>
          <p:cNvPr id="3" name="Picture 2" descr="A group of people posing for a photo&#10;&#10;Description automatically generated">
            <a:extLst>
              <a:ext uri="{FF2B5EF4-FFF2-40B4-BE49-F238E27FC236}">
                <a16:creationId xmlns:a16="http://schemas.microsoft.com/office/drawing/2014/main" id="{1003551E-ECEF-E883-3D3D-80BCD6ECB366}"/>
              </a:ext>
            </a:extLst>
          </p:cNvPr>
          <p:cNvPicPr>
            <a:picLocks noChangeAspect="1"/>
          </p:cNvPicPr>
          <p:nvPr/>
        </p:nvPicPr>
        <p:blipFill>
          <a:blip r:embed="rId3"/>
          <a:stretch>
            <a:fillRect/>
          </a:stretch>
        </p:blipFill>
        <p:spPr>
          <a:xfrm>
            <a:off x="5654151" y="1606667"/>
            <a:ext cx="5832246" cy="3023922"/>
          </a:xfrm>
          <a:prstGeom prst="rect">
            <a:avLst/>
          </a:prstGeom>
        </p:spPr>
      </p:pic>
      <p:sp>
        <p:nvSpPr>
          <p:cNvPr id="5" name="TextBox 4">
            <a:extLst>
              <a:ext uri="{FF2B5EF4-FFF2-40B4-BE49-F238E27FC236}">
                <a16:creationId xmlns:a16="http://schemas.microsoft.com/office/drawing/2014/main" id="{537D7F33-F0AE-4719-D716-A255EABB13E3}"/>
              </a:ext>
            </a:extLst>
          </p:cNvPr>
          <p:cNvSpPr txBox="1"/>
          <p:nvPr/>
        </p:nvSpPr>
        <p:spPr>
          <a:xfrm>
            <a:off x="5570384" y="4607071"/>
            <a:ext cx="6317912" cy="461665"/>
          </a:xfrm>
          <a:prstGeom prst="rect">
            <a:avLst/>
          </a:prstGeom>
          <a:noFill/>
        </p:spPr>
        <p:txBody>
          <a:bodyPr wrap="square" rtlCol="0">
            <a:spAutoFit/>
          </a:bodyPr>
          <a:lstStyle/>
          <a:p>
            <a:r>
              <a:rPr lang="en-US" sz="1200" dirty="0"/>
              <a:t>The first in-person AADOCR Mind the Future Business Meeting was held at the 2022 AADOCR Annual Meeting &amp; Exhibition</a:t>
            </a:r>
          </a:p>
        </p:txBody>
      </p:sp>
      <p:pic>
        <p:nvPicPr>
          <p:cNvPr id="6" name="Picture 5" descr="A black background with blue and pink dots&#10;&#10;AI-generated content may be incorrect.">
            <a:extLst>
              <a:ext uri="{FF2B5EF4-FFF2-40B4-BE49-F238E27FC236}">
                <a16:creationId xmlns:a16="http://schemas.microsoft.com/office/drawing/2014/main" id="{12633382-4BDC-2649-91DD-9296F0B736D8}"/>
              </a:ext>
            </a:extLst>
          </p:cNvPr>
          <p:cNvPicPr>
            <a:picLocks noChangeAspect="1"/>
          </p:cNvPicPr>
          <p:nvPr/>
        </p:nvPicPr>
        <p:blipFill>
          <a:blip r:embed="rId4"/>
          <a:stretch>
            <a:fillRect/>
          </a:stretch>
        </p:blipFill>
        <p:spPr>
          <a:xfrm>
            <a:off x="580637" y="1751052"/>
            <a:ext cx="4783423" cy="2725839"/>
          </a:xfrm>
          <a:prstGeom prst="rect">
            <a:avLst/>
          </a:prstGeom>
        </p:spPr>
      </p:pic>
      <p:sp>
        <p:nvSpPr>
          <p:cNvPr id="2" name="Title 1">
            <a:extLst>
              <a:ext uri="{FF2B5EF4-FFF2-40B4-BE49-F238E27FC236}">
                <a16:creationId xmlns:a16="http://schemas.microsoft.com/office/drawing/2014/main" id="{FFCCEB31-0D26-66BD-DB7C-74530E66B33B}"/>
              </a:ext>
            </a:extLst>
          </p:cNvPr>
          <p:cNvSpPr txBox="1">
            <a:spLocks/>
          </p:cNvSpPr>
          <p:nvPr/>
        </p:nvSpPr>
        <p:spPr>
          <a:xfrm>
            <a:off x="939632" y="5268535"/>
            <a:ext cx="10312735" cy="612655"/>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rPr>
              <a:t>AADOCR Mind the Future </a:t>
            </a:r>
            <a:r>
              <a:rPr lang="en-US" sz="1600" b="0" i="0" dirty="0">
                <a:solidFill>
                  <a:srgbClr val="333536"/>
                </a:solidFill>
                <a:effectLst/>
              </a:rPr>
              <a:t>is developing a sustainable, nationally recognized mentoring network that enhances the career development of early-career DOC researchers with merit- based opportunities for all</a:t>
            </a:r>
            <a:r>
              <a:rPr kumimoji="0" lang="en-US" sz="1600" b="0" i="0" u="none" strike="noStrike" kern="1200" cap="none" spc="0" normalizeH="0" baseline="0" noProof="0" dirty="0">
                <a:ln>
                  <a:noFill/>
                </a:ln>
                <a:solidFill>
                  <a:srgbClr val="000000"/>
                </a:solidFill>
                <a:effectLst/>
                <a:uLnTx/>
                <a:uFillTx/>
              </a:rPr>
              <a:t>.</a:t>
            </a:r>
          </a:p>
        </p:txBody>
      </p:sp>
    </p:spTree>
    <p:extLst>
      <p:ext uri="{BB962C8B-B14F-4D97-AF65-F5344CB8AC3E}">
        <p14:creationId xmlns:p14="http://schemas.microsoft.com/office/powerpoint/2010/main" val="2745094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4DEC8-EAC4-9B4D-8D88-43242D9481D5}"/>
              </a:ext>
            </a:extLst>
          </p:cNvPr>
          <p:cNvSpPr>
            <a:spLocks noGrp="1"/>
          </p:cNvSpPr>
          <p:nvPr>
            <p:ph type="title"/>
          </p:nvPr>
        </p:nvSpPr>
        <p:spPr>
          <a:xfrm>
            <a:off x="6273800" y="1177961"/>
            <a:ext cx="5651500" cy="3284311"/>
          </a:xfrm>
        </p:spPr>
        <p:txBody>
          <a:bodyPr/>
          <a:lstStyle/>
          <a:p>
            <a:pPr algn="l"/>
            <a:r>
              <a:rPr lang="en-US" dirty="0"/>
              <a:t>Our Mission</a:t>
            </a:r>
            <a:br>
              <a:rPr lang="en-US" dirty="0"/>
            </a:br>
            <a:br>
              <a:rPr lang="en-US" dirty="0"/>
            </a:br>
            <a:r>
              <a:rPr lang="en-US" altLang="en-US" dirty="0">
                <a:solidFill>
                  <a:schemeClr val="tx2"/>
                </a:solidFill>
                <a:ea typeface="ＭＳ Ｐゴシック" pitchFamily="34" charset="-128"/>
              </a:rPr>
              <a:t>Drive dental, oral, and craniofacial research to advance health and well-being.</a:t>
            </a:r>
            <a:br>
              <a:rPr lang="en-US" dirty="0"/>
            </a:br>
            <a:r>
              <a:rPr lang="en-US" dirty="0"/>
              <a:t> </a:t>
            </a:r>
          </a:p>
        </p:txBody>
      </p:sp>
    </p:spTree>
    <p:extLst>
      <p:ext uri="{BB962C8B-B14F-4D97-AF65-F5344CB8AC3E}">
        <p14:creationId xmlns:p14="http://schemas.microsoft.com/office/powerpoint/2010/main" val="1578733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C1B95-A273-0DBD-92C9-9AED5EB058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20B59E-8CB2-5836-041F-86FC5255E64D}"/>
              </a:ext>
            </a:extLst>
          </p:cNvPr>
          <p:cNvSpPr txBox="1">
            <a:spLocks/>
          </p:cNvSpPr>
          <p:nvPr/>
        </p:nvSpPr>
        <p:spPr>
          <a:xfrm>
            <a:off x="1104900" y="1088289"/>
            <a:ext cx="9911444" cy="3375061"/>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rPr>
              <a:t>In 2020, AADOCR was awarded a five-year grant of more than $1.3 million by the National Institute of Dental and Craniofacial Research (NIDCR) in response to FOA RFA-DE-19-007. With this funding, the program was instrumental in fostering five cohorts of early-career investigators in the dental, oral, and craniofacial (DOC) research workforce.</a:t>
            </a:r>
          </a:p>
          <a:p>
            <a:pPr marL="0" marR="0" lvl="0" indent="0" defTabSz="457200" rtl="0" eaLnBrk="1" fontAlgn="auto" latinLnBrk="0" hangingPunct="1">
              <a:lnSpc>
                <a:spcPct val="100000"/>
              </a:lnSpc>
              <a:spcBef>
                <a:spcPct val="0"/>
              </a:spcBef>
              <a:spcAft>
                <a:spcPts val="0"/>
              </a:spcAft>
              <a:buClrTx/>
              <a:buSzTx/>
              <a:buFontTx/>
              <a:buNone/>
              <a:tabLst/>
              <a:defRPr/>
            </a:pPr>
            <a:endParaRPr lang="en-US" sz="1800" dirty="0">
              <a:solidFill>
                <a:srgbClr val="000000"/>
              </a:solidFill>
            </a:endParaRPr>
          </a:p>
          <a:p>
            <a:pPr marL="0" marR="0" lvl="0" indent="0" defTabSz="4572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rPr>
              <a:t>In July 2025, AADOCR announced that it would continue the program for a </a:t>
            </a:r>
            <a:r>
              <a:rPr kumimoji="0" lang="en-US" sz="1800" b="1" i="0" u="none" strike="noStrike" kern="1200" cap="none" spc="0" normalizeH="0" baseline="0" noProof="0" dirty="0">
                <a:ln>
                  <a:noFill/>
                </a:ln>
                <a:solidFill>
                  <a:srgbClr val="000000"/>
                </a:solidFill>
                <a:effectLst/>
                <a:uLnTx/>
                <a:uFillTx/>
              </a:rPr>
              <a:t>sixth year</a:t>
            </a:r>
            <a:r>
              <a:rPr kumimoji="0" lang="en-US" sz="1800" b="0" i="0" u="none" strike="noStrike" kern="1200" cap="none" spc="0" normalizeH="0" baseline="0" noProof="0" dirty="0">
                <a:ln>
                  <a:noFill/>
                </a:ln>
                <a:solidFill>
                  <a:srgbClr val="000000"/>
                </a:solidFill>
                <a:effectLst/>
                <a:uLnTx/>
                <a:uFillTx/>
              </a:rPr>
              <a:t>, thanks to the support of </a:t>
            </a:r>
            <a:r>
              <a:rPr kumimoji="0" lang="en-US" sz="1800" b="0" i="0" u="none" strike="noStrike" kern="1200" cap="none" spc="0" normalizeH="0" baseline="0" noProof="0" dirty="0" err="1">
                <a:ln>
                  <a:noFill/>
                </a:ln>
                <a:solidFill>
                  <a:srgbClr val="000000"/>
                </a:solidFill>
                <a:effectLst/>
                <a:uLnTx/>
                <a:uFillTx/>
              </a:rPr>
              <a:t>CareQuest</a:t>
            </a:r>
            <a:r>
              <a:rPr kumimoji="0" lang="en-US" sz="1800" b="0" i="0" u="none" strike="noStrike" kern="1200" cap="none" spc="0" normalizeH="0" baseline="0" noProof="0" dirty="0">
                <a:ln>
                  <a:noFill/>
                </a:ln>
                <a:solidFill>
                  <a:srgbClr val="000000"/>
                </a:solidFill>
                <a:effectLst/>
                <a:uLnTx/>
                <a:uFillTx/>
              </a:rPr>
              <a:t> Institute for Oral Health. The program aims to continue to cultivate a robust pathway of future DOC researchers who can address critical scientific challenges. </a:t>
            </a:r>
          </a:p>
          <a:p>
            <a:pPr marL="0" marR="0" lvl="0" indent="0" defTabSz="4572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endParaRPr>
          </a:p>
          <a:p>
            <a:pPr marL="0" marR="0" lvl="0" indent="0" defTabSz="457200" rtl="0" eaLnBrk="1" fontAlgn="auto" latinLnBrk="0" hangingPunct="1">
              <a:lnSpc>
                <a:spcPct val="100000"/>
              </a:lnSpc>
              <a:spcBef>
                <a:spcPct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rPr>
              <a:t>“</a:t>
            </a:r>
            <a:r>
              <a:rPr kumimoji="0" lang="en-US" sz="1800" b="0" i="1" u="none" strike="noStrike" kern="1200" cap="none" spc="0" normalizeH="0" baseline="0" noProof="0" dirty="0" err="1">
                <a:ln>
                  <a:noFill/>
                </a:ln>
                <a:solidFill>
                  <a:srgbClr val="000000"/>
                </a:solidFill>
                <a:effectLst/>
                <a:uLnTx/>
                <a:uFillTx/>
              </a:rPr>
              <a:t>CareQuest</a:t>
            </a:r>
            <a:r>
              <a:rPr kumimoji="0" lang="en-US" sz="1800" b="0" i="1" u="none" strike="noStrike" kern="1200" cap="none" spc="0" normalizeH="0" baseline="0" noProof="0" dirty="0">
                <a:ln>
                  <a:noFill/>
                </a:ln>
                <a:solidFill>
                  <a:srgbClr val="000000"/>
                </a:solidFill>
                <a:effectLst/>
                <a:uLnTx/>
                <a:uFillTx/>
              </a:rPr>
              <a:t> Institute is proud to partner with AADOCR to ensure that early-career researchers have the mentorship and support they need to thrive,” said Eric Tranby, Senior Director of Analytics and Data Insights at </a:t>
            </a:r>
            <a:r>
              <a:rPr kumimoji="0" lang="en-US" sz="1800" b="0" i="1" u="none" strike="noStrike" kern="1200" cap="none" spc="0" normalizeH="0" baseline="0" noProof="0" dirty="0" err="1">
                <a:ln>
                  <a:noFill/>
                </a:ln>
                <a:solidFill>
                  <a:srgbClr val="000000"/>
                </a:solidFill>
                <a:effectLst/>
                <a:uLnTx/>
                <a:uFillTx/>
              </a:rPr>
              <a:t>CareQuest</a:t>
            </a:r>
            <a:r>
              <a:rPr kumimoji="0" lang="en-US" sz="1800" b="0" i="1" u="none" strike="noStrike" kern="1200" cap="none" spc="0" normalizeH="0" baseline="0" noProof="0" dirty="0">
                <a:ln>
                  <a:noFill/>
                </a:ln>
                <a:solidFill>
                  <a:srgbClr val="000000"/>
                </a:solidFill>
                <a:effectLst/>
                <a:uLnTx/>
                <a:uFillTx/>
              </a:rPr>
              <a:t> Institute for Oral Health. “Together, we’re investing in innovation and in the scientists whose work will help build a more equitable oral health care system and achieve better health outcomes.”</a:t>
            </a:r>
          </a:p>
          <a:p>
            <a:pPr marL="0" marR="0" lvl="0" indent="0" defTabSz="457200" rtl="0" eaLnBrk="1" fontAlgn="auto" latinLnBrk="0" hangingPunct="1">
              <a:lnSpc>
                <a:spcPct val="100000"/>
              </a:lnSpc>
              <a:spcBef>
                <a:spcPct val="0"/>
              </a:spcBef>
              <a:spcAft>
                <a:spcPts val="0"/>
              </a:spcAft>
              <a:buClrTx/>
              <a:buSzTx/>
              <a:buFontTx/>
              <a:buNone/>
              <a:tabLst/>
              <a:defRPr/>
            </a:pPr>
            <a:br>
              <a:rPr kumimoji="0" lang="en-US" sz="1800" b="0" i="0" u="none" strike="noStrike" kern="1200" cap="none" spc="0" normalizeH="0" baseline="0" noProof="0" dirty="0">
                <a:ln>
                  <a:noFill/>
                </a:ln>
                <a:solidFill>
                  <a:srgbClr val="000000"/>
                </a:solidFill>
                <a:effectLst/>
                <a:uLnTx/>
                <a:uFillTx/>
              </a:rPr>
            </a:br>
            <a:br>
              <a:rPr kumimoji="0" lang="en-US" sz="1800" b="0" i="0" u="none" strike="noStrike" kern="1200" cap="none" spc="0" normalizeH="0" baseline="0" noProof="0" dirty="0">
                <a:ln>
                  <a:noFill/>
                </a:ln>
                <a:solidFill>
                  <a:srgbClr val="000000"/>
                </a:solidFill>
                <a:effectLst/>
                <a:uLnTx/>
                <a:uFillTx/>
              </a:rPr>
            </a:br>
            <a:endParaRPr kumimoji="0" lang="en-US" sz="1800" b="0" i="0" u="none" strike="noStrike" kern="1200" cap="none" spc="0" normalizeH="0" baseline="0" noProof="0" dirty="0">
              <a:ln>
                <a:noFill/>
              </a:ln>
              <a:solidFill>
                <a:srgbClr val="000000"/>
              </a:solidFill>
              <a:effectLst/>
              <a:uLnTx/>
              <a:uFillTx/>
            </a:endParaRPr>
          </a:p>
        </p:txBody>
      </p:sp>
      <p:sp>
        <p:nvSpPr>
          <p:cNvPr id="8" name="Title 1">
            <a:extLst>
              <a:ext uri="{FF2B5EF4-FFF2-40B4-BE49-F238E27FC236}">
                <a16:creationId xmlns:a16="http://schemas.microsoft.com/office/drawing/2014/main" id="{29D584CB-0647-942A-8A3E-72079598559C}"/>
              </a:ext>
            </a:extLst>
          </p:cNvPr>
          <p:cNvSpPr txBox="1">
            <a:spLocks/>
          </p:cNvSpPr>
          <p:nvPr/>
        </p:nvSpPr>
        <p:spPr>
          <a:xfrm>
            <a:off x="609600" y="368590"/>
            <a:ext cx="9801340" cy="1548259"/>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000" i="0" u="none" strike="noStrike" kern="1200" cap="none" spc="0" normalizeH="0" baseline="0" noProof="0" dirty="0">
                <a:ln>
                  <a:noFill/>
                </a:ln>
                <a:solidFill>
                  <a:srgbClr val="00497C"/>
                </a:solidFill>
                <a:effectLst/>
                <a:uLnTx/>
                <a:uFillTx/>
                <a:latin typeface="Arial" panose="020B0604020202020204" pitchFamily="34" charset="0"/>
                <a:ea typeface="+mj-ea"/>
                <a:cs typeface="Arial" panose="020B0604020202020204" pitchFamily="34" charset="0"/>
              </a:rPr>
              <a:t>AADOCR Mind the Future</a:t>
            </a:r>
          </a:p>
        </p:txBody>
      </p:sp>
      <p:pic>
        <p:nvPicPr>
          <p:cNvPr id="1028" name="Picture 4">
            <a:extLst>
              <a:ext uri="{FF2B5EF4-FFF2-40B4-BE49-F238E27FC236}">
                <a16:creationId xmlns:a16="http://schemas.microsoft.com/office/drawing/2014/main" id="{D2A3C987-9A82-442C-E3B5-4F12C134F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6106" y="5039113"/>
            <a:ext cx="4591050" cy="990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291E9C7-1577-32C1-4932-23D0128A8D3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76" t="19161" r="6476" b="18617"/>
          <a:stretch>
            <a:fillRect/>
          </a:stretch>
        </p:blipFill>
        <p:spPr bwMode="auto">
          <a:xfrm>
            <a:off x="6843516" y="4924102"/>
            <a:ext cx="2627055" cy="98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334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609600" y="1177471"/>
            <a:ext cx="6618514" cy="393700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algn="l" fontAlgn="base"/>
            <a:r>
              <a:rPr lang="en-US" sz="2400" dirty="0">
                <a:solidFill>
                  <a:srgbClr val="44546A"/>
                </a:solidFill>
                <a:ea typeface="+mn-ea"/>
              </a:rPr>
              <a:t>AADOCR activities include:</a:t>
            </a:r>
            <a:br>
              <a:rPr lang="en-US" sz="2400" dirty="0">
                <a:solidFill>
                  <a:srgbClr val="44546A"/>
                </a:solidFill>
                <a:ea typeface="+mn-ea"/>
              </a:rPr>
            </a:br>
            <a:r>
              <a:rPr lang="en-US" sz="2400" dirty="0">
                <a:solidFill>
                  <a:srgbClr val="44546A"/>
                </a:solidFill>
                <a:ea typeface="+mn-ea"/>
              </a:rPr>
              <a:t> </a:t>
            </a:r>
          </a:p>
          <a:p>
            <a:pPr marL="342900" indent="-342900" algn="l" fontAlgn="base">
              <a:buFont typeface="Arial" panose="020B0604020202020204" pitchFamily="34" charset="0"/>
              <a:buChar char="•"/>
            </a:pPr>
            <a:r>
              <a:rPr lang="en-US" sz="2000" dirty="0">
                <a:solidFill>
                  <a:srgbClr val="44546A"/>
                </a:solidFill>
                <a:ea typeface="+mn-ea"/>
              </a:rPr>
              <a:t>Advancing dental, oral, and craniofacial research and funding among Congress and the administration.</a:t>
            </a:r>
          </a:p>
          <a:p>
            <a:pPr marL="342900" indent="-342900" algn="l" fontAlgn="base">
              <a:buFont typeface="Arial" panose="020B0604020202020204" pitchFamily="34" charset="0"/>
              <a:buChar char="•"/>
            </a:pPr>
            <a:r>
              <a:rPr lang="en-US" sz="2000" dirty="0">
                <a:solidFill>
                  <a:srgbClr val="44546A"/>
                </a:solidFill>
                <a:ea typeface="+mn-ea"/>
              </a:rPr>
              <a:t>Analyzing legislation and regulatory notices and ensuring dental, oral and craniofacial research is represented.</a:t>
            </a:r>
          </a:p>
          <a:p>
            <a:pPr marL="342900" indent="-342900" algn="l" fontAlgn="base">
              <a:buFont typeface="Arial" panose="020B0604020202020204" pitchFamily="34" charset="0"/>
              <a:buChar char="•"/>
            </a:pPr>
            <a:r>
              <a:rPr lang="en-US" sz="2000" dirty="0">
                <a:solidFill>
                  <a:srgbClr val="44546A"/>
                </a:solidFill>
                <a:ea typeface="+mn-ea"/>
              </a:rPr>
              <a:t>Engaging AADOCR members in grassroots advocacy efforts.</a:t>
            </a:r>
          </a:p>
          <a:p>
            <a:pPr marL="342900" indent="-342900" algn="l" fontAlgn="base">
              <a:buFont typeface="Arial" panose="020B0604020202020204" pitchFamily="34" charset="0"/>
              <a:buChar char="•"/>
            </a:pPr>
            <a:r>
              <a:rPr lang="en-US" sz="2000" dirty="0">
                <a:solidFill>
                  <a:srgbClr val="44546A"/>
                </a:solidFill>
                <a:ea typeface="+mn-ea"/>
              </a:rPr>
              <a:t>Co-hosting the annual “Advocacy Day” in Washington, DC to secure funding increases for oral health research agencies.</a:t>
            </a:r>
          </a:p>
          <a:p>
            <a:pPr algn="l" fontAlgn="base"/>
            <a:endParaRPr lang="en-US" sz="2400" b="0" i="0" dirty="0">
              <a:solidFill>
                <a:schemeClr val="tx1"/>
              </a:solidFill>
              <a:effectLst/>
            </a:endParaRPr>
          </a:p>
          <a:p>
            <a:pPr algn="l" fontAlgn="base"/>
            <a:endParaRPr lang="en-US" sz="1400" b="0" i="0" dirty="0">
              <a:solidFill>
                <a:schemeClr val="tx1"/>
              </a:solidFill>
              <a:effectLst/>
            </a:endParaRPr>
          </a:p>
          <a:p>
            <a:pPr marL="0" indent="0" algn="l" fontAlgn="base">
              <a:buNone/>
            </a:pPr>
            <a:endParaRPr lang="en-US" sz="1400" b="0" i="0" dirty="0">
              <a:solidFill>
                <a:schemeClr val="tx1"/>
              </a:solidFill>
              <a:effectLst/>
            </a:endParaRPr>
          </a:p>
          <a:p>
            <a:pPr marL="0" indent="0" algn="l" fontAlgn="base">
              <a:buNone/>
            </a:pPr>
            <a:endParaRPr lang="en-US" sz="1400" b="0" i="0" dirty="0">
              <a:solidFill>
                <a:schemeClr val="tx1"/>
              </a:solidFill>
              <a:effectLst/>
            </a:endParaRPr>
          </a:p>
          <a:p>
            <a:pPr marL="0" indent="0" algn="l" fontAlgn="base">
              <a:buNone/>
            </a:pPr>
            <a:endParaRPr lang="en-US" sz="1400" b="0" i="0" dirty="0">
              <a:solidFill>
                <a:schemeClr val="tx1"/>
              </a:solidFill>
              <a:effectLst/>
            </a:endParaRPr>
          </a:p>
          <a:p>
            <a:pPr marL="0" indent="0" algn="l" fontAlgn="base">
              <a:buNone/>
            </a:pPr>
            <a:endParaRPr lang="en-US" sz="1400" dirty="0">
              <a:solidFill>
                <a:schemeClr val="tx1"/>
              </a:solidFill>
            </a:endParaRPr>
          </a:p>
          <a:p>
            <a:pPr marL="285750" indent="-285750" algn="l" fontAlgn="base">
              <a:buFont typeface="Arial" panose="020B0604020202020204" pitchFamily="34" charset="0"/>
              <a:buChar char="•"/>
            </a:pPr>
            <a:endParaRPr lang="en-US" sz="1400" b="0" i="0" dirty="0">
              <a:solidFill>
                <a:schemeClr val="tx1"/>
              </a:solidFill>
              <a:effectLst/>
            </a:endParaRPr>
          </a:p>
        </p:txBody>
      </p:sp>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Government Affairs and Advocacy</a:t>
            </a:r>
          </a:p>
        </p:txBody>
      </p:sp>
      <p:pic>
        <p:nvPicPr>
          <p:cNvPr id="3" name="Picture 2" descr="Three individuals are standing in a room with a decorative backdrop, one holding a folder and a briefcase, and they are dressed in professional attire.&#10;&#10;AI-generated content may be incorrect.">
            <a:extLst>
              <a:ext uri="{FF2B5EF4-FFF2-40B4-BE49-F238E27FC236}">
                <a16:creationId xmlns:a16="http://schemas.microsoft.com/office/drawing/2014/main" id="{B470318E-6DEC-BB4A-6F16-61643D183320}"/>
              </a:ext>
            </a:extLst>
          </p:cNvPr>
          <p:cNvPicPr>
            <a:picLocks noChangeAspect="1"/>
          </p:cNvPicPr>
          <p:nvPr/>
        </p:nvPicPr>
        <p:blipFill>
          <a:blip r:embed="rId3"/>
          <a:stretch>
            <a:fillRect/>
          </a:stretch>
        </p:blipFill>
        <p:spPr>
          <a:xfrm>
            <a:off x="7425863" y="1177471"/>
            <a:ext cx="4156537" cy="4559950"/>
          </a:xfrm>
          <a:prstGeom prst="rect">
            <a:avLst/>
          </a:prstGeom>
        </p:spPr>
      </p:pic>
    </p:spTree>
    <p:extLst>
      <p:ext uri="{BB962C8B-B14F-4D97-AF65-F5344CB8AC3E}">
        <p14:creationId xmlns:p14="http://schemas.microsoft.com/office/powerpoint/2010/main" val="942987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A5914-A2CD-24C3-75EA-472EE36EE83A}"/>
            </a:ext>
          </a:extLst>
        </p:cNvPr>
        <p:cNvGrpSpPr/>
        <p:nvPr/>
      </p:nvGrpSpPr>
      <p:grpSpPr>
        <a:xfrm>
          <a:off x="0" y="0"/>
          <a:ext cx="0" cy="0"/>
          <a:chOff x="0" y="0"/>
          <a:chExt cx="0" cy="0"/>
        </a:xfrm>
      </p:grpSpPr>
      <p:pic>
        <p:nvPicPr>
          <p:cNvPr id="2" name="Picture 1" descr="A close-up of a calendar&#10;&#10;AI-generated content may be incorrect.">
            <a:extLst>
              <a:ext uri="{FF2B5EF4-FFF2-40B4-BE49-F238E27FC236}">
                <a16:creationId xmlns:a16="http://schemas.microsoft.com/office/drawing/2014/main" id="{DC849A68-1813-AE8B-AF84-57A920735EE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3093720"/>
          </a:xfrm>
          <a:prstGeom prst="rect">
            <a:avLst/>
          </a:prstGeom>
          <a:noFill/>
          <a:ln>
            <a:noFill/>
          </a:ln>
        </p:spPr>
      </p:pic>
      <p:sp>
        <p:nvSpPr>
          <p:cNvPr id="3" name="TextBox 2">
            <a:extLst>
              <a:ext uri="{FF2B5EF4-FFF2-40B4-BE49-F238E27FC236}">
                <a16:creationId xmlns:a16="http://schemas.microsoft.com/office/drawing/2014/main" id="{AE510A91-F8D5-90E5-7601-B57E5F346BFD}"/>
              </a:ext>
            </a:extLst>
          </p:cNvPr>
          <p:cNvSpPr txBox="1"/>
          <p:nvPr/>
        </p:nvSpPr>
        <p:spPr>
          <a:xfrm>
            <a:off x="990600" y="3200399"/>
            <a:ext cx="10591800" cy="2246769"/>
          </a:xfrm>
          <a:prstGeom prst="rect">
            <a:avLst/>
          </a:prstGeom>
          <a:noFill/>
        </p:spPr>
        <p:txBody>
          <a:bodyPr wrap="square" rtlCol="0">
            <a:spAutoFit/>
          </a:bodyPr>
          <a:lstStyle/>
          <a:p>
            <a:r>
              <a:rPr lang="en-US" sz="2000" dirty="0">
                <a:latin typeface="Arial Nova" panose="020B0504020202020204" pitchFamily="34" charset="0"/>
              </a:rPr>
              <a:t>On May 6-7, 2026, oral health researchers and dental school faculty and students from around the country gathered at AADOCR’s annual Advocacy Day on Capitol Hill. </a:t>
            </a:r>
          </a:p>
          <a:p>
            <a:r>
              <a:rPr lang="en-US" sz="2000" dirty="0">
                <a:latin typeface="Arial Nova" panose="020B0504020202020204" pitchFamily="34" charset="0"/>
              </a:rPr>
              <a:t> </a:t>
            </a:r>
          </a:p>
          <a:p>
            <a:r>
              <a:rPr lang="en-US" sz="2000" dirty="0">
                <a:latin typeface="Arial Nova" panose="020B0504020202020204" pitchFamily="34" charset="0"/>
              </a:rPr>
              <a:t>The annual event, in partnership with the American Dental Education Association (ADEA) and the Friends of NIDCR, provided an opportunity for the oral health science community to deliver a unified message to Congress that they must protect funding for oral health research and dental training and workforce programs.</a:t>
            </a:r>
          </a:p>
        </p:txBody>
      </p:sp>
    </p:spTree>
    <p:extLst>
      <p:ext uri="{BB962C8B-B14F-4D97-AF65-F5344CB8AC3E}">
        <p14:creationId xmlns:p14="http://schemas.microsoft.com/office/powerpoint/2010/main" val="1736336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AFBB-1C0E-F546-8A47-6AA7DA0AA4B4}"/>
              </a:ext>
            </a:extLst>
          </p:cNvPr>
          <p:cNvSpPr>
            <a:spLocks noGrp="1"/>
          </p:cNvSpPr>
          <p:nvPr>
            <p:ph type="title"/>
          </p:nvPr>
        </p:nvSpPr>
        <p:spPr>
          <a:xfrm>
            <a:off x="609600" y="274638"/>
            <a:ext cx="10972800" cy="703930"/>
          </a:xfrm>
        </p:spPr>
        <p:txBody>
          <a:bodyPr/>
          <a:lstStyle/>
          <a:p>
            <a:r>
              <a:rPr lang="en-US" dirty="0"/>
              <a:t>AADOCR Board of Directors</a:t>
            </a:r>
          </a:p>
        </p:txBody>
      </p:sp>
      <p:sp>
        <p:nvSpPr>
          <p:cNvPr id="3" name="Content Placeholder 2">
            <a:extLst>
              <a:ext uri="{FF2B5EF4-FFF2-40B4-BE49-F238E27FC236}">
                <a16:creationId xmlns:a16="http://schemas.microsoft.com/office/drawing/2014/main" id="{480506C9-1C47-0249-B2D0-FABBC865CC9B}"/>
              </a:ext>
            </a:extLst>
          </p:cNvPr>
          <p:cNvSpPr>
            <a:spLocks noGrp="1"/>
          </p:cNvSpPr>
          <p:nvPr>
            <p:ph sz="half" idx="1"/>
          </p:nvPr>
        </p:nvSpPr>
        <p:spPr>
          <a:xfrm>
            <a:off x="509888" y="1038696"/>
            <a:ext cx="5957594" cy="4629257"/>
          </a:xfrm>
        </p:spPr>
        <p:txBody>
          <a:bodyPr/>
          <a:lstStyle/>
          <a:p>
            <a:pPr marL="457200" lvl="1" indent="0">
              <a:spcBef>
                <a:spcPts val="0"/>
              </a:spcBef>
              <a:buNone/>
            </a:pPr>
            <a:r>
              <a:rPr lang="en-US" sz="1600" b="1" dirty="0">
                <a:solidFill>
                  <a:srgbClr val="44546A"/>
                </a:solidFill>
              </a:rPr>
              <a:t>President</a:t>
            </a:r>
            <a:br>
              <a:rPr lang="en-US" sz="1600" b="1" dirty="0">
                <a:solidFill>
                  <a:srgbClr val="44546A"/>
                </a:solidFill>
              </a:rPr>
            </a:br>
            <a:r>
              <a:rPr lang="en-US" sz="1600" dirty="0">
                <a:solidFill>
                  <a:srgbClr val="44546A"/>
                </a:solidFill>
              </a:rPr>
              <a:t>Nisha D’Silva, University of Michigan</a:t>
            </a:r>
            <a:br>
              <a:rPr lang="en-US" sz="1600" dirty="0">
                <a:solidFill>
                  <a:srgbClr val="44546A"/>
                </a:solidFill>
              </a:rPr>
            </a:br>
            <a:endParaRPr lang="en-US" sz="700" dirty="0">
              <a:solidFill>
                <a:srgbClr val="44546A"/>
              </a:solidFill>
            </a:endParaRPr>
          </a:p>
          <a:p>
            <a:pPr marL="457200" lvl="1" indent="0">
              <a:spcBef>
                <a:spcPts val="0"/>
              </a:spcBef>
              <a:buNone/>
            </a:pPr>
            <a:r>
              <a:rPr lang="en-US" sz="1600" b="1" dirty="0">
                <a:solidFill>
                  <a:srgbClr val="44546A"/>
                </a:solidFill>
              </a:rPr>
              <a:t>President-elect</a:t>
            </a:r>
            <a:br>
              <a:rPr lang="en-US" sz="1600" dirty="0">
                <a:solidFill>
                  <a:srgbClr val="44546A"/>
                </a:solidFill>
              </a:rPr>
            </a:br>
            <a:r>
              <a:rPr lang="en-US" sz="1600" dirty="0">
                <a:solidFill>
                  <a:srgbClr val="44546A"/>
                </a:solidFill>
              </a:rPr>
              <a:t>Margherita Fontana, University of Michigan</a:t>
            </a:r>
          </a:p>
          <a:p>
            <a:pPr marL="457200" lvl="1" indent="0">
              <a:spcBef>
                <a:spcPts val="0"/>
              </a:spcBef>
              <a:buNone/>
            </a:pPr>
            <a:endParaRPr lang="en-US" sz="700" dirty="0">
              <a:solidFill>
                <a:srgbClr val="44546A"/>
              </a:solidFill>
            </a:endParaRPr>
          </a:p>
          <a:p>
            <a:pPr marL="457200" lvl="1" indent="0">
              <a:spcBef>
                <a:spcPts val="0"/>
              </a:spcBef>
              <a:buNone/>
            </a:pPr>
            <a:r>
              <a:rPr lang="en-US" sz="1600" b="1" dirty="0">
                <a:solidFill>
                  <a:srgbClr val="44546A"/>
                </a:solidFill>
              </a:rPr>
              <a:t>Vice-president</a:t>
            </a:r>
            <a:br>
              <a:rPr lang="en-US" sz="1600" b="1" dirty="0">
                <a:solidFill>
                  <a:srgbClr val="44546A"/>
                </a:solidFill>
              </a:rPr>
            </a:br>
            <a:r>
              <a:rPr lang="en-US" sz="1600" dirty="0">
                <a:solidFill>
                  <a:srgbClr val="44546A"/>
                </a:solidFill>
              </a:rPr>
              <a:t>Kimon Divaris, University of North Carolina at Chapel Hill</a:t>
            </a:r>
          </a:p>
          <a:p>
            <a:pPr marL="457200" lvl="1" indent="0">
              <a:spcBef>
                <a:spcPts val="0"/>
              </a:spcBef>
              <a:buNone/>
            </a:pPr>
            <a:endParaRPr lang="en-US" sz="700" b="1" dirty="0">
              <a:solidFill>
                <a:srgbClr val="44546A"/>
              </a:solidFill>
            </a:endParaRPr>
          </a:p>
          <a:p>
            <a:pPr marL="457200" lvl="1" indent="0">
              <a:spcBef>
                <a:spcPts val="0"/>
              </a:spcBef>
              <a:buNone/>
            </a:pPr>
            <a:r>
              <a:rPr lang="en-US" sz="1600" b="1" dirty="0">
                <a:solidFill>
                  <a:srgbClr val="44546A"/>
                </a:solidFill>
              </a:rPr>
              <a:t>Treasurer</a:t>
            </a:r>
            <a:br>
              <a:rPr lang="en-US" sz="1600" dirty="0">
                <a:solidFill>
                  <a:srgbClr val="44546A"/>
                </a:solidFill>
              </a:rPr>
            </a:br>
            <a:r>
              <a:rPr lang="en-US" sz="1600" dirty="0">
                <a:solidFill>
                  <a:srgbClr val="44546A"/>
                </a:solidFill>
              </a:rPr>
              <a:t>Julie Frantsve-Hawley, AT Still University</a:t>
            </a:r>
          </a:p>
          <a:p>
            <a:pPr marL="457200" lvl="1" indent="0">
              <a:spcBef>
                <a:spcPts val="0"/>
              </a:spcBef>
              <a:buNone/>
            </a:pPr>
            <a:br>
              <a:rPr lang="en-US" sz="700" b="1" i="1" dirty="0">
                <a:solidFill>
                  <a:srgbClr val="44546A"/>
                </a:solidFill>
              </a:rPr>
            </a:br>
            <a:r>
              <a:rPr lang="en-US" sz="1600" b="1" i="1" dirty="0">
                <a:solidFill>
                  <a:srgbClr val="44546A"/>
                </a:solidFill>
              </a:rPr>
              <a:t>JDR </a:t>
            </a:r>
            <a:r>
              <a:rPr lang="en-US" sz="1600" b="1" dirty="0">
                <a:solidFill>
                  <a:srgbClr val="44546A"/>
                </a:solidFill>
              </a:rPr>
              <a:t>Editor-in-Chief</a:t>
            </a:r>
            <a:br>
              <a:rPr lang="en-US" sz="1600" dirty="0">
                <a:solidFill>
                  <a:srgbClr val="44546A"/>
                </a:solidFill>
              </a:rPr>
            </a:br>
            <a:r>
              <a:rPr lang="en-US" sz="1600" dirty="0">
                <a:solidFill>
                  <a:srgbClr val="44546A"/>
                </a:solidFill>
              </a:rPr>
              <a:t>Nicholas Jakubovics, Newcastle University</a:t>
            </a:r>
          </a:p>
          <a:p>
            <a:pPr marL="457200" lvl="1" indent="0">
              <a:spcBef>
                <a:spcPts val="0"/>
              </a:spcBef>
              <a:buNone/>
            </a:pPr>
            <a:endParaRPr lang="en-US" sz="700" dirty="0">
              <a:solidFill>
                <a:srgbClr val="44546A"/>
              </a:solidFill>
            </a:endParaRPr>
          </a:p>
          <a:p>
            <a:pPr marL="457200" lvl="1" indent="0">
              <a:spcBef>
                <a:spcPts val="0"/>
              </a:spcBef>
              <a:buNone/>
            </a:pPr>
            <a:r>
              <a:rPr lang="en-US" sz="1600" b="1" i="1" dirty="0">
                <a:solidFill>
                  <a:srgbClr val="44546A"/>
                </a:solidFill>
              </a:rPr>
              <a:t>JDR CTR </a:t>
            </a:r>
            <a:r>
              <a:rPr lang="en-US" sz="1600" b="1" dirty="0">
                <a:solidFill>
                  <a:srgbClr val="44546A"/>
                </a:solidFill>
              </a:rPr>
              <a:t>Editor-in-Chief</a:t>
            </a:r>
          </a:p>
          <a:p>
            <a:pPr marL="457200" lvl="1" indent="0">
              <a:spcBef>
                <a:spcPts val="0"/>
              </a:spcBef>
              <a:buNone/>
            </a:pPr>
            <a:r>
              <a:rPr lang="en-US" sz="1600" dirty="0">
                <a:solidFill>
                  <a:srgbClr val="44546A"/>
                </a:solidFill>
              </a:rPr>
              <a:t>Jocelyne Feine, McGill University</a:t>
            </a:r>
          </a:p>
          <a:p>
            <a:pPr marL="457200" lvl="1" indent="0">
              <a:spcBef>
                <a:spcPts val="0"/>
              </a:spcBef>
              <a:buNone/>
            </a:pPr>
            <a:endParaRPr lang="en-US" sz="700" dirty="0">
              <a:solidFill>
                <a:srgbClr val="44546A"/>
              </a:solidFill>
            </a:endParaRPr>
          </a:p>
          <a:p>
            <a:pPr marL="457200" lvl="1" indent="0">
              <a:spcBef>
                <a:spcPts val="0"/>
              </a:spcBef>
              <a:buNone/>
            </a:pPr>
            <a:r>
              <a:rPr lang="en-US" sz="1600" b="1" dirty="0">
                <a:solidFill>
                  <a:srgbClr val="44546A"/>
                </a:solidFill>
              </a:rPr>
              <a:t>Patient Advocate</a:t>
            </a:r>
            <a:br>
              <a:rPr lang="en-US" sz="1600" dirty="0">
                <a:solidFill>
                  <a:srgbClr val="44546A"/>
                </a:solidFill>
              </a:rPr>
            </a:br>
            <a:r>
              <a:rPr lang="en-US" sz="1600" dirty="0">
                <a:solidFill>
                  <a:srgbClr val="44546A"/>
                </a:solidFill>
              </a:rPr>
              <a:t>Eileen Sexton, Head and Neck Cancer Alliance</a:t>
            </a:r>
          </a:p>
        </p:txBody>
      </p:sp>
      <p:sp>
        <p:nvSpPr>
          <p:cNvPr id="4" name="Content Placeholder 3">
            <a:extLst>
              <a:ext uri="{FF2B5EF4-FFF2-40B4-BE49-F238E27FC236}">
                <a16:creationId xmlns:a16="http://schemas.microsoft.com/office/drawing/2014/main" id="{3D40673C-E960-E641-BA10-F1056E68799F}"/>
              </a:ext>
            </a:extLst>
          </p:cNvPr>
          <p:cNvSpPr>
            <a:spLocks noGrp="1"/>
          </p:cNvSpPr>
          <p:nvPr>
            <p:ph sz="half" idx="2"/>
          </p:nvPr>
        </p:nvSpPr>
        <p:spPr>
          <a:xfrm>
            <a:off x="6425817" y="1007167"/>
            <a:ext cx="5256295" cy="4738838"/>
          </a:xfrm>
        </p:spPr>
        <p:txBody>
          <a:bodyPr/>
          <a:lstStyle/>
          <a:p>
            <a:pPr marL="457200" lvl="1" indent="0">
              <a:buNone/>
            </a:pPr>
            <a:r>
              <a:rPr lang="en-US" sz="1600" b="1" dirty="0">
                <a:solidFill>
                  <a:srgbClr val="44546A"/>
                </a:solidFill>
              </a:rPr>
              <a:t>Members</a:t>
            </a:r>
            <a:br>
              <a:rPr lang="en-US" sz="1600" dirty="0">
                <a:solidFill>
                  <a:srgbClr val="44546A"/>
                </a:solidFill>
              </a:rPr>
            </a:br>
            <a:r>
              <a:rPr lang="en-US" sz="1600" dirty="0">
                <a:solidFill>
                  <a:srgbClr val="44546A"/>
                </a:solidFill>
              </a:rPr>
              <a:t>Modupe Coker, University of Pennsylvania</a:t>
            </a:r>
            <a:br>
              <a:rPr lang="en-US" sz="1600" dirty="0">
                <a:solidFill>
                  <a:srgbClr val="44546A"/>
                </a:solidFill>
              </a:rPr>
            </a:br>
            <a:r>
              <a:rPr lang="en-US" sz="1600" dirty="0">
                <a:solidFill>
                  <a:srgbClr val="44546A"/>
                </a:solidFill>
              </a:rPr>
              <a:t>Svetlana Farrell, Procter &amp; Gamble</a:t>
            </a:r>
          </a:p>
          <a:p>
            <a:pPr marL="457200" lvl="1" indent="0">
              <a:buNone/>
            </a:pPr>
            <a:endParaRPr lang="en-US" sz="600" dirty="0">
              <a:solidFill>
                <a:srgbClr val="44546A"/>
              </a:solidFill>
            </a:endParaRPr>
          </a:p>
          <a:p>
            <a:pPr marL="457200" lvl="1" indent="0">
              <a:spcBef>
                <a:spcPts val="0"/>
              </a:spcBef>
              <a:buNone/>
            </a:pPr>
            <a:r>
              <a:rPr lang="en-US" sz="1600" b="1" dirty="0">
                <a:solidFill>
                  <a:srgbClr val="44546A"/>
                </a:solidFill>
              </a:rPr>
              <a:t>Members-at-Large</a:t>
            </a:r>
            <a:br>
              <a:rPr lang="en-US" sz="1600" dirty="0">
                <a:solidFill>
                  <a:srgbClr val="44546A"/>
                </a:solidFill>
              </a:rPr>
            </a:br>
            <a:r>
              <a:rPr lang="en-US" sz="1600" dirty="0">
                <a:solidFill>
                  <a:srgbClr val="44546A"/>
                </a:solidFill>
              </a:rPr>
              <a:t>Hope Amm, Augusta University</a:t>
            </a:r>
          </a:p>
          <a:p>
            <a:pPr marL="457200" lvl="1" indent="0">
              <a:spcBef>
                <a:spcPts val="0"/>
              </a:spcBef>
              <a:buNone/>
            </a:pPr>
            <a:r>
              <a:rPr lang="en-US" sz="1600" dirty="0">
                <a:solidFill>
                  <a:srgbClr val="44546A"/>
                </a:solidFill>
              </a:rPr>
              <a:t>Mina </a:t>
            </a:r>
            <a:r>
              <a:rPr lang="en-US" sz="1600" dirty="0" err="1">
                <a:solidFill>
                  <a:srgbClr val="44546A"/>
                </a:solidFill>
              </a:rPr>
              <a:t>Mina</a:t>
            </a:r>
            <a:r>
              <a:rPr lang="en-US" sz="1600" dirty="0">
                <a:solidFill>
                  <a:srgbClr val="44546A"/>
                </a:solidFill>
              </a:rPr>
              <a:t>, University of Connecticut</a:t>
            </a:r>
          </a:p>
          <a:p>
            <a:pPr marL="457200" lvl="1" indent="0">
              <a:spcBef>
                <a:spcPts val="0"/>
              </a:spcBef>
              <a:buNone/>
            </a:pPr>
            <a:r>
              <a:rPr lang="en-US" sz="1600" dirty="0">
                <a:solidFill>
                  <a:srgbClr val="44546A"/>
                </a:solidFill>
              </a:rPr>
              <a:t>Tamanna Tiwari, University of Minnesota</a:t>
            </a:r>
          </a:p>
          <a:p>
            <a:pPr marL="457200" lvl="1" indent="0">
              <a:buNone/>
            </a:pPr>
            <a:endParaRPr lang="en-US" sz="700" dirty="0">
              <a:solidFill>
                <a:srgbClr val="44546A"/>
              </a:solidFill>
            </a:endParaRPr>
          </a:p>
          <a:p>
            <a:pPr marL="457200" lvl="1" indent="0">
              <a:spcBef>
                <a:spcPts val="0"/>
              </a:spcBef>
              <a:buNone/>
            </a:pPr>
            <a:r>
              <a:rPr lang="en-US" sz="1600" b="1" dirty="0">
                <a:solidFill>
                  <a:srgbClr val="44546A"/>
                </a:solidFill>
              </a:rPr>
              <a:t>Student Representatives</a:t>
            </a:r>
            <a:br>
              <a:rPr lang="en-US" sz="1600" dirty="0">
                <a:solidFill>
                  <a:srgbClr val="44546A"/>
                </a:solidFill>
              </a:rPr>
            </a:br>
            <a:r>
              <a:rPr lang="en-US" sz="1600" dirty="0" err="1">
                <a:solidFill>
                  <a:srgbClr val="44546A"/>
                </a:solidFill>
              </a:rPr>
              <a:t>Drashty</a:t>
            </a:r>
            <a:r>
              <a:rPr lang="en-US" sz="1600" dirty="0">
                <a:solidFill>
                  <a:srgbClr val="44546A"/>
                </a:solidFill>
              </a:rPr>
              <a:t> Mody, Indiana University</a:t>
            </a:r>
          </a:p>
          <a:p>
            <a:pPr marL="457200" lvl="1" indent="0">
              <a:spcBef>
                <a:spcPts val="0"/>
              </a:spcBef>
              <a:buNone/>
            </a:pPr>
            <a:r>
              <a:rPr lang="en-US" sz="1600" dirty="0">
                <a:solidFill>
                  <a:srgbClr val="44546A"/>
                </a:solidFill>
              </a:rPr>
              <a:t>Jonathan Banks, University of Illinois Chicago</a:t>
            </a:r>
          </a:p>
          <a:p>
            <a:pPr marL="457200" lvl="1" indent="0">
              <a:buNone/>
            </a:pPr>
            <a:endParaRPr lang="en-US" sz="700" dirty="0">
              <a:solidFill>
                <a:srgbClr val="44546A"/>
              </a:solidFill>
            </a:endParaRPr>
          </a:p>
          <a:p>
            <a:pPr marL="457200" lvl="1" indent="0">
              <a:buNone/>
            </a:pPr>
            <a:r>
              <a:rPr lang="en-US" sz="1600" b="1" dirty="0">
                <a:solidFill>
                  <a:srgbClr val="44546A"/>
                </a:solidFill>
              </a:rPr>
              <a:t>Chief Executive Officer</a:t>
            </a:r>
            <a:br>
              <a:rPr lang="en-US" sz="1600" dirty="0">
                <a:solidFill>
                  <a:srgbClr val="44546A"/>
                </a:solidFill>
              </a:rPr>
            </a:br>
            <a:r>
              <a:rPr lang="en-US" sz="1600" dirty="0">
                <a:solidFill>
                  <a:srgbClr val="44546A"/>
                </a:solidFill>
              </a:rPr>
              <a:t>Christopher H. Fox, IADR/AADOCR</a:t>
            </a:r>
          </a:p>
          <a:p>
            <a:pPr marL="457200" lvl="1" indent="0">
              <a:buNone/>
            </a:pPr>
            <a:endParaRPr lang="en-US" sz="1600" dirty="0">
              <a:solidFill>
                <a:srgbClr val="44546A"/>
              </a:solidFill>
            </a:endParaRPr>
          </a:p>
          <a:p>
            <a:pPr marL="457200" lvl="1" indent="0">
              <a:buNone/>
            </a:pPr>
            <a:endParaRPr lang="en-US" sz="1600" dirty="0">
              <a:solidFill>
                <a:srgbClr val="44546A"/>
              </a:solidFill>
            </a:endParaRPr>
          </a:p>
          <a:p>
            <a:pPr marL="457200" lvl="1" indent="0">
              <a:buNone/>
            </a:pPr>
            <a:r>
              <a:rPr lang="en-US" sz="1600" dirty="0">
                <a:solidFill>
                  <a:srgbClr val="44546A"/>
                </a:solidFill>
              </a:rPr>
              <a:t> </a:t>
            </a:r>
          </a:p>
        </p:txBody>
      </p:sp>
    </p:spTree>
    <p:extLst>
      <p:ext uri="{BB962C8B-B14F-4D97-AF65-F5344CB8AC3E}">
        <p14:creationId xmlns:p14="http://schemas.microsoft.com/office/powerpoint/2010/main" val="3063805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Follow AADOCR on Social Media  </a:t>
            </a:r>
          </a:p>
        </p:txBody>
      </p:sp>
      <p:pic>
        <p:nvPicPr>
          <p:cNvPr id="6" name="Picture 5">
            <a:extLst>
              <a:ext uri="{FF2B5EF4-FFF2-40B4-BE49-F238E27FC236}">
                <a16:creationId xmlns:a16="http://schemas.microsoft.com/office/drawing/2014/main" id="{1264A6AB-BD40-4C2D-AE35-0D23BBDE9A4E}"/>
              </a:ext>
            </a:extLst>
          </p:cNvPr>
          <p:cNvPicPr>
            <a:picLocks noChangeAspect="1"/>
          </p:cNvPicPr>
          <p:nvPr/>
        </p:nvPicPr>
        <p:blipFill rotWithShape="1">
          <a:blip r:embed="rId3"/>
          <a:srcRect r="78411"/>
          <a:stretch/>
        </p:blipFill>
        <p:spPr>
          <a:xfrm>
            <a:off x="2623843" y="2906513"/>
            <a:ext cx="905424" cy="1021135"/>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42E04B4B-9E23-4917-896D-F1FEFD2B93D4}"/>
              </a:ext>
            </a:extLst>
          </p:cNvPr>
          <p:cNvPicPr>
            <a:picLocks noChangeAspect="1"/>
          </p:cNvPicPr>
          <p:nvPr/>
        </p:nvPicPr>
        <p:blipFill rotWithShape="1">
          <a:blip r:embed="rId4"/>
          <a:srcRect r="63756"/>
          <a:stretch/>
        </p:blipFill>
        <p:spPr>
          <a:xfrm>
            <a:off x="6487885" y="1481621"/>
            <a:ext cx="984869" cy="996359"/>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CBB54965-4892-44EE-A089-2CCFB053BDEE}"/>
              </a:ext>
            </a:extLst>
          </p:cNvPr>
          <p:cNvPicPr>
            <a:picLocks noChangeAspect="1"/>
          </p:cNvPicPr>
          <p:nvPr/>
        </p:nvPicPr>
        <p:blipFill rotWithShape="1">
          <a:blip r:embed="rId5"/>
          <a:srcRect r="62300"/>
          <a:stretch/>
        </p:blipFill>
        <p:spPr>
          <a:xfrm>
            <a:off x="2575027" y="1491367"/>
            <a:ext cx="921189" cy="1021135"/>
          </a:xfrm>
          <a:prstGeom prst="rect">
            <a:avLst/>
          </a:prstGeom>
        </p:spPr>
      </p:pic>
      <p:sp>
        <p:nvSpPr>
          <p:cNvPr id="18" name="TextBox 17">
            <a:extLst>
              <a:ext uri="{FF2B5EF4-FFF2-40B4-BE49-F238E27FC236}">
                <a16:creationId xmlns:a16="http://schemas.microsoft.com/office/drawing/2014/main" id="{594ABF50-B28B-4671-9706-F307A1C3B902}"/>
              </a:ext>
            </a:extLst>
          </p:cNvPr>
          <p:cNvSpPr txBox="1"/>
          <p:nvPr/>
        </p:nvSpPr>
        <p:spPr>
          <a:xfrm>
            <a:off x="7472754" y="3063389"/>
            <a:ext cx="2822713" cy="646331"/>
          </a:xfrm>
          <a:prstGeom prst="rect">
            <a:avLst/>
          </a:prstGeom>
          <a:noFill/>
        </p:spPr>
        <p:txBody>
          <a:bodyPr wrap="square" rtlCol="0">
            <a:spAutoFit/>
          </a:bodyPr>
          <a:lstStyle/>
          <a:p>
            <a:r>
              <a:rPr lang="en-US" sz="3600" dirty="0">
                <a:solidFill>
                  <a:srgbClr val="8D1738"/>
                </a:solidFill>
              </a:rPr>
              <a:t>@AADOCR</a:t>
            </a:r>
          </a:p>
        </p:txBody>
      </p:sp>
      <p:sp>
        <p:nvSpPr>
          <p:cNvPr id="19" name="TextBox 18">
            <a:extLst>
              <a:ext uri="{FF2B5EF4-FFF2-40B4-BE49-F238E27FC236}">
                <a16:creationId xmlns:a16="http://schemas.microsoft.com/office/drawing/2014/main" id="{8D71AFA6-7F54-43D8-9D43-E431B94D18B5}"/>
              </a:ext>
            </a:extLst>
          </p:cNvPr>
          <p:cNvSpPr txBox="1"/>
          <p:nvPr/>
        </p:nvSpPr>
        <p:spPr>
          <a:xfrm>
            <a:off x="7463972" y="1635461"/>
            <a:ext cx="2822713" cy="646331"/>
          </a:xfrm>
          <a:prstGeom prst="rect">
            <a:avLst/>
          </a:prstGeom>
          <a:noFill/>
        </p:spPr>
        <p:txBody>
          <a:bodyPr wrap="square" rtlCol="0">
            <a:spAutoFit/>
          </a:bodyPr>
          <a:lstStyle/>
          <a:p>
            <a:r>
              <a:rPr lang="en-US" sz="3600">
                <a:solidFill>
                  <a:srgbClr val="8D1738"/>
                </a:solidFill>
              </a:rPr>
              <a:t>@AADOCR</a:t>
            </a:r>
          </a:p>
        </p:txBody>
      </p:sp>
      <p:sp>
        <p:nvSpPr>
          <p:cNvPr id="20" name="TextBox 19">
            <a:extLst>
              <a:ext uri="{FF2B5EF4-FFF2-40B4-BE49-F238E27FC236}">
                <a16:creationId xmlns:a16="http://schemas.microsoft.com/office/drawing/2014/main" id="{91D033E9-924A-49C9-88FF-6CEFEAA598EE}"/>
              </a:ext>
            </a:extLst>
          </p:cNvPr>
          <p:cNvSpPr txBox="1"/>
          <p:nvPr/>
        </p:nvSpPr>
        <p:spPr>
          <a:xfrm>
            <a:off x="3611657" y="1680596"/>
            <a:ext cx="2822713" cy="646331"/>
          </a:xfrm>
          <a:prstGeom prst="rect">
            <a:avLst/>
          </a:prstGeom>
          <a:noFill/>
        </p:spPr>
        <p:txBody>
          <a:bodyPr wrap="square" rtlCol="0">
            <a:spAutoFit/>
          </a:bodyPr>
          <a:lstStyle/>
          <a:p>
            <a:r>
              <a:rPr lang="en-US" sz="3600" dirty="0">
                <a:solidFill>
                  <a:srgbClr val="8D1738"/>
                </a:solidFill>
              </a:rPr>
              <a:t>AADOCR</a:t>
            </a:r>
          </a:p>
        </p:txBody>
      </p:sp>
      <p:sp>
        <p:nvSpPr>
          <p:cNvPr id="13" name="TextBox 12">
            <a:extLst>
              <a:ext uri="{FF2B5EF4-FFF2-40B4-BE49-F238E27FC236}">
                <a16:creationId xmlns:a16="http://schemas.microsoft.com/office/drawing/2014/main" id="{B1B2C058-8640-4824-A815-89960B540CCF}"/>
              </a:ext>
            </a:extLst>
          </p:cNvPr>
          <p:cNvSpPr txBox="1"/>
          <p:nvPr/>
        </p:nvSpPr>
        <p:spPr>
          <a:xfrm>
            <a:off x="3611657" y="3146281"/>
            <a:ext cx="1899367" cy="584775"/>
          </a:xfrm>
          <a:prstGeom prst="rect">
            <a:avLst/>
          </a:prstGeom>
          <a:noFill/>
        </p:spPr>
        <p:txBody>
          <a:bodyPr wrap="square" rtlCol="0">
            <a:spAutoFit/>
          </a:bodyPr>
          <a:lstStyle/>
          <a:p>
            <a:r>
              <a:rPr lang="en-US" sz="3200">
                <a:solidFill>
                  <a:srgbClr val="8D1738"/>
                </a:solidFill>
              </a:rPr>
              <a:t>AADOCR</a:t>
            </a:r>
          </a:p>
        </p:txBody>
      </p:sp>
      <p:pic>
        <p:nvPicPr>
          <p:cNvPr id="4" name="Picture 3" descr="A red x symbol on a white background&#10;&#10;Description automatically generated">
            <a:extLst>
              <a:ext uri="{FF2B5EF4-FFF2-40B4-BE49-F238E27FC236}">
                <a16:creationId xmlns:a16="http://schemas.microsoft.com/office/drawing/2014/main" id="{7A15DE87-7048-5B5E-7363-7DFB49557595}"/>
              </a:ext>
            </a:extLst>
          </p:cNvPr>
          <p:cNvPicPr>
            <a:picLocks noChangeAspect="1"/>
          </p:cNvPicPr>
          <p:nvPr/>
        </p:nvPicPr>
        <p:blipFill>
          <a:blip r:embed="rId6"/>
          <a:stretch>
            <a:fillRect/>
          </a:stretch>
        </p:blipFill>
        <p:spPr>
          <a:xfrm>
            <a:off x="6618116" y="3072516"/>
            <a:ext cx="787108" cy="703930"/>
          </a:xfrm>
          <a:prstGeom prst="rect">
            <a:avLst/>
          </a:prstGeom>
        </p:spPr>
      </p:pic>
      <p:sp>
        <p:nvSpPr>
          <p:cNvPr id="2" name="TextBox 1">
            <a:extLst>
              <a:ext uri="{FF2B5EF4-FFF2-40B4-BE49-F238E27FC236}">
                <a16:creationId xmlns:a16="http://schemas.microsoft.com/office/drawing/2014/main" id="{C2E31048-F9F4-ADA7-AF5F-54D2B9DAF621}"/>
              </a:ext>
            </a:extLst>
          </p:cNvPr>
          <p:cNvSpPr txBox="1"/>
          <p:nvPr/>
        </p:nvSpPr>
        <p:spPr>
          <a:xfrm>
            <a:off x="4289323" y="4398862"/>
            <a:ext cx="4657586" cy="646331"/>
          </a:xfrm>
          <a:prstGeom prst="rect">
            <a:avLst/>
          </a:prstGeom>
          <a:noFill/>
        </p:spPr>
        <p:txBody>
          <a:bodyPr wrap="square" rtlCol="0">
            <a:spAutoFit/>
          </a:bodyPr>
          <a:lstStyle/>
          <a:p>
            <a:r>
              <a:rPr lang="en-US" sz="3600" dirty="0">
                <a:solidFill>
                  <a:srgbClr val="8D1738"/>
                </a:solidFill>
              </a:rPr>
              <a:t>@AADOCR.bsky.social</a:t>
            </a:r>
          </a:p>
        </p:txBody>
      </p:sp>
      <p:pic>
        <p:nvPicPr>
          <p:cNvPr id="5" name="Picture 4" descr="A pink butterfly in a square&#10;&#10;AI-generated content may be incorrect.">
            <a:extLst>
              <a:ext uri="{FF2B5EF4-FFF2-40B4-BE49-F238E27FC236}">
                <a16:creationId xmlns:a16="http://schemas.microsoft.com/office/drawing/2014/main" id="{1AD34BFA-BBBB-725C-55D9-4C0F9690AD0C}"/>
              </a:ext>
            </a:extLst>
          </p:cNvPr>
          <p:cNvPicPr>
            <a:picLocks noChangeAspect="1"/>
          </p:cNvPicPr>
          <p:nvPr/>
        </p:nvPicPr>
        <p:blipFill>
          <a:blip r:embed="rId7"/>
          <a:stretch>
            <a:fillRect/>
          </a:stretch>
        </p:blipFill>
        <p:spPr>
          <a:xfrm>
            <a:off x="3348051" y="4296407"/>
            <a:ext cx="916858" cy="895028"/>
          </a:xfrm>
          <a:prstGeom prst="rect">
            <a:avLst/>
          </a:prstGeom>
        </p:spPr>
      </p:pic>
    </p:spTree>
    <p:extLst>
      <p:ext uri="{BB962C8B-B14F-4D97-AF65-F5344CB8AC3E}">
        <p14:creationId xmlns:p14="http://schemas.microsoft.com/office/powerpoint/2010/main" val="4055251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1062038" y="2198863"/>
            <a:ext cx="10520362" cy="2004837"/>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marL="342900" indent="-342900" algn="l" fontAlgn="base">
              <a:buFont typeface="Arial" panose="020B0604020202020204" pitchFamily="34" charset="0"/>
              <a:buChar char="•"/>
            </a:pPr>
            <a:r>
              <a:rPr lang="en-US" sz="2800" dirty="0">
                <a:solidFill>
                  <a:schemeClr val="tx1"/>
                </a:solidFill>
                <a:ea typeface="+mn-ea"/>
              </a:rPr>
              <a:t>Visit www.iadr.org and www.aadocr.org for more information. </a:t>
            </a:r>
          </a:p>
          <a:p>
            <a:pPr marL="342900" indent="-342900" algn="l" fontAlgn="base">
              <a:buFont typeface="Arial" panose="020B0604020202020204" pitchFamily="34" charset="0"/>
              <a:buChar char="•"/>
            </a:pPr>
            <a:r>
              <a:rPr lang="en-US" sz="2800" dirty="0">
                <a:solidFill>
                  <a:schemeClr val="tx1"/>
                </a:solidFill>
                <a:ea typeface="+mn-ea"/>
              </a:rPr>
              <a:t>Questions about IADR/AADOCR membership, journals or meetings may be directed to </a:t>
            </a:r>
            <a:r>
              <a:rPr lang="en-US" sz="2800" dirty="0">
                <a:solidFill>
                  <a:srgbClr val="0070C0"/>
                </a:solidFill>
                <a:ea typeface="+mn-ea"/>
                <a:hlinkClick r:id="rId3">
                  <a:extLst>
                    <a:ext uri="{A12FA001-AC4F-418D-AE19-62706E023703}">
                      <ahyp:hlinkClr xmlns:ahyp="http://schemas.microsoft.com/office/drawing/2018/hyperlinkcolor" val="tx"/>
                    </a:ext>
                  </a:extLst>
                </a:hlinkClick>
              </a:rPr>
              <a:t>memberservice@aadocr.org</a:t>
            </a:r>
            <a:r>
              <a:rPr lang="en-US" sz="2800" dirty="0">
                <a:solidFill>
                  <a:srgbClr val="0070C0"/>
                </a:solidFill>
                <a:ea typeface="+mn-ea"/>
              </a:rPr>
              <a:t> </a:t>
            </a:r>
            <a:r>
              <a:rPr lang="en-US" sz="2800" dirty="0">
                <a:solidFill>
                  <a:schemeClr val="tx1"/>
                </a:solidFill>
                <a:ea typeface="+mn-ea"/>
              </a:rPr>
              <a:t>or 1.703.548.0066.</a:t>
            </a:r>
          </a:p>
          <a:p>
            <a:pPr marL="0" indent="0" algn="l" fontAlgn="base">
              <a:buNone/>
            </a:pPr>
            <a:endParaRPr lang="en-US" sz="2300" b="0" i="0" dirty="0">
              <a:solidFill>
                <a:schemeClr val="tx1"/>
              </a:solidFill>
              <a:effectLst/>
            </a:endParaRPr>
          </a:p>
          <a:p>
            <a:pPr marL="0" indent="0" algn="l" fontAlgn="base">
              <a:buNone/>
            </a:pPr>
            <a:endParaRPr lang="en-US" sz="2300" b="0" i="0" dirty="0">
              <a:solidFill>
                <a:schemeClr val="tx1"/>
              </a:solidFill>
              <a:effectLst/>
            </a:endParaRPr>
          </a:p>
          <a:p>
            <a:pPr marL="0" indent="0" algn="l" fontAlgn="base">
              <a:buNone/>
            </a:pPr>
            <a:endParaRPr lang="en-US" sz="2300" b="0" i="0" dirty="0">
              <a:solidFill>
                <a:schemeClr val="tx1"/>
              </a:solidFill>
              <a:effectLst/>
            </a:endParaRPr>
          </a:p>
          <a:p>
            <a:pPr marL="0" indent="0" algn="l" fontAlgn="base">
              <a:buNone/>
            </a:pPr>
            <a:endParaRPr lang="en-US" sz="2300" dirty="0">
              <a:solidFill>
                <a:schemeClr val="tx1"/>
              </a:solidFill>
            </a:endParaRPr>
          </a:p>
          <a:p>
            <a:pPr marL="285750" indent="-285750" algn="l" fontAlgn="base">
              <a:buFont typeface="Arial" panose="020B0604020202020204" pitchFamily="34" charset="0"/>
              <a:buChar char="•"/>
            </a:pPr>
            <a:endParaRPr lang="en-US" sz="2300" b="0" i="0" dirty="0">
              <a:solidFill>
                <a:schemeClr val="tx1"/>
              </a:solidFill>
              <a:effectLst/>
            </a:endParaRPr>
          </a:p>
        </p:txBody>
      </p:sp>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a:t>Contact Us</a:t>
            </a:r>
          </a:p>
        </p:txBody>
      </p:sp>
    </p:spTree>
    <p:extLst>
      <p:ext uri="{BB962C8B-B14F-4D97-AF65-F5344CB8AC3E}">
        <p14:creationId xmlns:p14="http://schemas.microsoft.com/office/powerpoint/2010/main" val="2896180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7E407E3-C5C0-1DA0-18FF-36C9BEE253D6}"/>
              </a:ext>
            </a:extLst>
          </p:cNvPr>
          <p:cNvSpPr txBox="1">
            <a:spLocks/>
          </p:cNvSpPr>
          <p:nvPr/>
        </p:nvSpPr>
        <p:spPr>
          <a:xfrm>
            <a:off x="6273800" y="1177961"/>
            <a:ext cx="5796280" cy="3284311"/>
          </a:xfrm>
          <a:prstGeom prst="rect">
            <a:avLst/>
          </a:prstGeom>
        </p:spPr>
        <p:txBody>
          <a:bodyPr/>
          <a:lstStyle>
            <a:lvl1pPr algn="r" defTabSz="914400" rtl="0" eaLnBrk="1" latinLnBrk="0" hangingPunct="1">
              <a:lnSpc>
                <a:spcPct val="90000"/>
              </a:lnSpc>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pPr algn="l"/>
            <a:r>
              <a:rPr lang="en-US" dirty="0"/>
              <a:t>Our Vision</a:t>
            </a:r>
            <a:br>
              <a:rPr lang="en-US" dirty="0"/>
            </a:br>
            <a:br>
              <a:rPr lang="en-US" dirty="0"/>
            </a:br>
            <a:r>
              <a:rPr lang="en-US" altLang="en-US" dirty="0">
                <a:solidFill>
                  <a:schemeClr val="tx2"/>
                </a:solidFill>
                <a:ea typeface="ＭＳ Ｐゴシック" pitchFamily="34" charset="-128"/>
              </a:rPr>
              <a:t>Oral health through discovery and dissemination.</a:t>
            </a:r>
            <a:endParaRPr lang="en-US" dirty="0"/>
          </a:p>
        </p:txBody>
      </p:sp>
    </p:spTree>
    <p:extLst>
      <p:ext uri="{BB962C8B-B14F-4D97-AF65-F5344CB8AC3E}">
        <p14:creationId xmlns:p14="http://schemas.microsoft.com/office/powerpoint/2010/main" val="2097415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9734089-B632-41BC-9C05-3B18BA53A6A1}"/>
              </a:ext>
            </a:extLst>
          </p:cNvPr>
          <p:cNvSpPr txBox="1"/>
          <p:nvPr/>
        </p:nvSpPr>
        <p:spPr>
          <a:xfrm>
            <a:off x="1024270" y="1186603"/>
            <a:ext cx="10143460" cy="3754874"/>
          </a:xfrm>
          <a:prstGeom prst="rect">
            <a:avLst/>
          </a:prstGeom>
          <a:noFill/>
        </p:spPr>
        <p:txBody>
          <a:bodyPr wrap="square">
            <a:spAutoFit/>
          </a:bodyPr>
          <a:lstStyle/>
          <a:p>
            <a:pPr marL="0" indent="0" algn="ctr">
              <a:spcBef>
                <a:spcPts val="0"/>
              </a:spcBef>
              <a:buNone/>
              <a:defRPr/>
            </a:pPr>
            <a:endParaRPr lang="en-US" altLang="en-US" sz="1800" dirty="0">
              <a:solidFill>
                <a:srgbClr val="44546A"/>
              </a:solidFill>
              <a:latin typeface="Arial" panose="020B0604020202020204" pitchFamily="34" charset="0"/>
              <a:cs typeface="Arial" panose="020B0604020202020204" pitchFamily="34" charset="0"/>
            </a:endParaRPr>
          </a:p>
          <a:p>
            <a:pPr marL="0" indent="0">
              <a:spcBef>
                <a:spcPts val="0"/>
              </a:spcBef>
              <a:buNone/>
              <a:defRPr/>
            </a:pPr>
            <a:r>
              <a:rPr lang="en-US" altLang="en-US" sz="2000" b="1" dirty="0">
                <a:solidFill>
                  <a:srgbClr val="44546A"/>
                </a:solidFill>
                <a:latin typeface="Arial" panose="020B0604020202020204" pitchFamily="34" charset="0"/>
                <a:ea typeface="ＭＳ Ｐゴシック" pitchFamily="34" charset="-128"/>
                <a:cs typeface="Arial" panose="020B0604020202020204" pitchFamily="34" charset="0"/>
              </a:rPr>
              <a:t>Scientific Excellence</a:t>
            </a: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 AADOCR values science conducted at the highest possible</a:t>
            </a:r>
          </a:p>
          <a:p>
            <a:pPr marL="0" indent="0">
              <a:spcBef>
                <a:spcPts val="0"/>
              </a:spcBef>
              <a:buNone/>
              <a:defRPr/>
            </a:pP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levels of rigor, innovation and ethics, across disciplines, from discovery science to clinical implementation to global population health.</a:t>
            </a:r>
            <a:b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br>
            <a:endParaRPr lang="en-US" altLang="en-US" sz="2000" b="1" dirty="0">
              <a:solidFill>
                <a:srgbClr val="44546A"/>
              </a:solidFill>
              <a:latin typeface="Arial" panose="020B0604020202020204" pitchFamily="34" charset="0"/>
              <a:ea typeface="ＭＳ Ｐゴシック" pitchFamily="34" charset="-128"/>
              <a:cs typeface="Arial" panose="020B0604020202020204" pitchFamily="34" charset="0"/>
            </a:endParaRPr>
          </a:p>
          <a:p>
            <a:pPr marL="0" indent="0">
              <a:spcBef>
                <a:spcPts val="0"/>
              </a:spcBef>
              <a:buNone/>
              <a:defRPr/>
            </a:pPr>
            <a:r>
              <a:rPr lang="en-US" altLang="en-US" sz="2000" b="1" dirty="0">
                <a:solidFill>
                  <a:srgbClr val="44546A"/>
                </a:solidFill>
                <a:latin typeface="Arial" panose="020B0604020202020204" pitchFamily="34" charset="0"/>
                <a:ea typeface="ＭＳ Ｐゴシック" pitchFamily="34" charset="-128"/>
                <a:cs typeface="Arial" panose="020B0604020202020204" pitchFamily="34" charset="0"/>
              </a:rPr>
              <a:t>Social Responsibility</a:t>
            </a: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 AADOCR values the pursuit of science to improve health and</a:t>
            </a:r>
          </a:p>
          <a:p>
            <a:pPr marL="0" indent="0">
              <a:spcBef>
                <a:spcPts val="0"/>
              </a:spcBef>
              <a:buNone/>
              <a:defRPr/>
            </a:pP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well-being for all people, to reduce health inequalities and inequities, and proactively takes actions and positions to improve health.</a:t>
            </a:r>
            <a:b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br>
            <a:endPar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endParaRPr>
          </a:p>
          <a:p>
            <a:pPr marL="0" indent="0">
              <a:spcBef>
                <a:spcPts val="0"/>
              </a:spcBef>
              <a:buNone/>
              <a:defRPr/>
            </a:pPr>
            <a:r>
              <a:rPr lang="en-US" altLang="en-US" sz="2000" b="1" dirty="0">
                <a:solidFill>
                  <a:srgbClr val="44546A"/>
                </a:solidFill>
                <a:latin typeface="Arial" panose="020B0604020202020204" pitchFamily="34" charset="0"/>
                <a:ea typeface="ＭＳ Ｐゴシック" pitchFamily="34" charset="-128"/>
                <a:cs typeface="Arial" panose="020B0604020202020204" pitchFamily="34" charset="0"/>
              </a:rPr>
              <a:t>Scientific Community</a:t>
            </a: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 AADOCR values a diverse and inclusive scientific workforce,</a:t>
            </a:r>
          </a:p>
          <a:p>
            <a:pPr marL="0" indent="0">
              <a:spcBef>
                <a:spcPts val="0"/>
              </a:spcBef>
              <a:buNone/>
              <a:defRPr/>
            </a:pPr>
            <a:r>
              <a:rPr lang="en-US" altLang="en-US" sz="2000" dirty="0">
                <a:solidFill>
                  <a:srgbClr val="44546A"/>
                </a:solidFill>
                <a:latin typeface="Arial" panose="020B0604020202020204" pitchFamily="34" charset="0"/>
                <a:ea typeface="ＭＳ Ｐゴシック" pitchFamily="34" charset="-128"/>
                <a:cs typeface="Arial" panose="020B0604020202020204" pitchFamily="34" charset="0"/>
              </a:rPr>
              <a:t>promotes work-life balance, and supports educational activities and mentoring networks to develop the next generation of scientists.</a:t>
            </a:r>
            <a:endParaRPr lang="en-US" altLang="en-US" sz="2400" dirty="0">
              <a:solidFill>
                <a:srgbClr val="44546A"/>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88F7EFD5-BB5F-F8FD-EBBB-25F8CBA110DE}"/>
              </a:ext>
            </a:extLst>
          </p:cNvPr>
          <p:cNvSpPr>
            <a:spLocks noGrp="1"/>
          </p:cNvSpPr>
          <p:nvPr>
            <p:ph type="title"/>
          </p:nvPr>
        </p:nvSpPr>
        <p:spPr>
          <a:xfrm>
            <a:off x="609600" y="274638"/>
            <a:ext cx="10972800" cy="703930"/>
          </a:xfrm>
        </p:spPr>
        <p:txBody>
          <a:bodyPr/>
          <a:lstStyle/>
          <a:p>
            <a:r>
              <a:rPr lang="en-US" dirty="0"/>
              <a:t>AADOCR Values</a:t>
            </a:r>
          </a:p>
        </p:txBody>
      </p:sp>
    </p:spTree>
    <p:extLst>
      <p:ext uri="{BB962C8B-B14F-4D97-AF65-F5344CB8AC3E}">
        <p14:creationId xmlns:p14="http://schemas.microsoft.com/office/powerpoint/2010/main" val="134802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3243F7-BA77-48A4-A272-743999A4353B}"/>
              </a:ext>
            </a:extLst>
          </p:cNvPr>
          <p:cNvSpPr txBox="1">
            <a:spLocks/>
          </p:cNvSpPr>
          <p:nvPr/>
        </p:nvSpPr>
        <p:spPr>
          <a:xfrm>
            <a:off x="609600" y="922842"/>
            <a:ext cx="10331116" cy="611672"/>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sz="1800" dirty="0">
                <a:solidFill>
                  <a:srgbClr val="44546A"/>
                </a:solidFill>
                <a:ea typeface="+mn-ea"/>
              </a:rPr>
              <a:t>AADOCR is the leading professional community for multidisciplinary scientists who advance dental, oral, and craniofacial research. </a:t>
            </a:r>
            <a:endParaRPr lang="en-US" sz="1800" dirty="0">
              <a:solidFill>
                <a:srgbClr val="44546A"/>
              </a:solidFill>
            </a:endParaRPr>
          </a:p>
        </p:txBody>
      </p:sp>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a:t>Membership</a:t>
            </a:r>
          </a:p>
        </p:txBody>
      </p:sp>
      <p:pic>
        <p:nvPicPr>
          <p:cNvPr id="3" name="Picture 2">
            <a:extLst>
              <a:ext uri="{FF2B5EF4-FFF2-40B4-BE49-F238E27FC236}">
                <a16:creationId xmlns:a16="http://schemas.microsoft.com/office/drawing/2014/main" id="{76D00BF0-0A84-726A-BB6D-C03DD363FF0B}"/>
              </a:ext>
            </a:extLst>
          </p:cNvPr>
          <p:cNvPicPr>
            <a:picLocks noChangeAspect="1"/>
          </p:cNvPicPr>
          <p:nvPr/>
        </p:nvPicPr>
        <p:blipFill>
          <a:blip r:embed="rId3"/>
          <a:stretch>
            <a:fillRect/>
          </a:stretch>
        </p:blipFill>
        <p:spPr>
          <a:xfrm>
            <a:off x="1730828" y="1712569"/>
            <a:ext cx="8730343" cy="4089518"/>
          </a:xfrm>
          <a:prstGeom prst="rect">
            <a:avLst/>
          </a:prstGeom>
        </p:spPr>
      </p:pic>
    </p:spTree>
    <p:extLst>
      <p:ext uri="{BB962C8B-B14F-4D97-AF65-F5344CB8AC3E}">
        <p14:creationId xmlns:p14="http://schemas.microsoft.com/office/powerpoint/2010/main" val="1577597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C6CFBFB-534D-F825-1418-8E7E35322976}"/>
              </a:ext>
            </a:extLst>
          </p:cNvPr>
          <p:cNvSpPr txBox="1">
            <a:spLocks/>
          </p:cNvSpPr>
          <p:nvPr/>
        </p:nvSpPr>
        <p:spPr>
          <a:xfrm>
            <a:off x="119062" y="126810"/>
            <a:ext cx="7548563" cy="668337"/>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Membership Benefits</a:t>
            </a:r>
          </a:p>
        </p:txBody>
      </p:sp>
      <p:pic>
        <p:nvPicPr>
          <p:cNvPr id="5" name="Picture 4">
            <a:extLst>
              <a:ext uri="{FF2B5EF4-FFF2-40B4-BE49-F238E27FC236}">
                <a16:creationId xmlns:a16="http://schemas.microsoft.com/office/drawing/2014/main" id="{BD9B6A32-931D-5F07-32D4-C890A9FBB7AD}"/>
              </a:ext>
            </a:extLst>
          </p:cNvPr>
          <p:cNvPicPr>
            <a:picLocks noChangeAspect="1"/>
          </p:cNvPicPr>
          <p:nvPr/>
        </p:nvPicPr>
        <p:blipFill>
          <a:blip r:embed="rId3"/>
          <a:stretch>
            <a:fillRect/>
          </a:stretch>
        </p:blipFill>
        <p:spPr>
          <a:xfrm>
            <a:off x="1099454" y="816713"/>
            <a:ext cx="10085614" cy="5224574"/>
          </a:xfrm>
          <a:prstGeom prst="rect">
            <a:avLst/>
          </a:prstGeom>
        </p:spPr>
      </p:pic>
    </p:spTree>
    <p:extLst>
      <p:ext uri="{BB962C8B-B14F-4D97-AF65-F5344CB8AC3E}">
        <p14:creationId xmlns:p14="http://schemas.microsoft.com/office/powerpoint/2010/main" val="412938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5F5FA"/>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DA62FD-24BB-8423-B8DB-694B70A7A2C1}"/>
              </a:ext>
            </a:extLst>
          </p:cNvPr>
          <p:cNvPicPr>
            <a:picLocks noChangeAspect="1"/>
          </p:cNvPicPr>
          <p:nvPr/>
        </p:nvPicPr>
        <p:blipFill>
          <a:blip r:embed="rId3"/>
          <a:srcRect t="6580"/>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74A1F992-966D-014D-9D3A-47EFCBF71912}"/>
              </a:ext>
            </a:extLst>
          </p:cNvPr>
          <p:cNvSpPr txBox="1">
            <a:spLocks/>
          </p:cNvSpPr>
          <p:nvPr/>
        </p:nvSpPr>
        <p:spPr>
          <a:xfrm>
            <a:off x="119063" y="44514"/>
            <a:ext cx="5221034" cy="668337"/>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Membership Map</a:t>
            </a:r>
          </a:p>
        </p:txBody>
      </p:sp>
      <p:sp>
        <p:nvSpPr>
          <p:cNvPr id="4" name="Title 1">
            <a:extLst>
              <a:ext uri="{FF2B5EF4-FFF2-40B4-BE49-F238E27FC236}">
                <a16:creationId xmlns:a16="http://schemas.microsoft.com/office/drawing/2014/main" id="{965B7705-6379-2849-6C26-312A1BD96980}"/>
              </a:ext>
            </a:extLst>
          </p:cNvPr>
          <p:cNvSpPr txBox="1">
            <a:spLocks/>
          </p:cNvSpPr>
          <p:nvPr/>
        </p:nvSpPr>
        <p:spPr>
          <a:xfrm>
            <a:off x="10591800" y="58548"/>
            <a:ext cx="1481137" cy="668337"/>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dirty="0"/>
              <a:t>2025</a:t>
            </a:r>
          </a:p>
        </p:txBody>
      </p:sp>
    </p:spTree>
    <p:extLst>
      <p:ext uri="{BB962C8B-B14F-4D97-AF65-F5344CB8AC3E}">
        <p14:creationId xmlns:p14="http://schemas.microsoft.com/office/powerpoint/2010/main" val="138157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AFBB-1C0E-F546-8A47-6AA7DA0AA4B4}"/>
              </a:ext>
            </a:extLst>
          </p:cNvPr>
          <p:cNvSpPr>
            <a:spLocks noGrp="1"/>
          </p:cNvSpPr>
          <p:nvPr>
            <p:ph type="title"/>
          </p:nvPr>
        </p:nvSpPr>
        <p:spPr>
          <a:xfrm>
            <a:off x="609600" y="274638"/>
            <a:ext cx="10972800" cy="749490"/>
          </a:xfrm>
        </p:spPr>
        <p:txBody>
          <a:bodyPr/>
          <a:lstStyle/>
          <a:p>
            <a:r>
              <a:rPr lang="en-US" dirty="0"/>
              <a:t>Membership Breakdown</a:t>
            </a:r>
          </a:p>
        </p:txBody>
      </p:sp>
      <p:graphicFrame>
        <p:nvGraphicFramePr>
          <p:cNvPr id="5" name="Table 5">
            <a:extLst>
              <a:ext uri="{FF2B5EF4-FFF2-40B4-BE49-F238E27FC236}">
                <a16:creationId xmlns:a16="http://schemas.microsoft.com/office/drawing/2014/main" id="{4993411C-A0EB-458A-ADE5-D6004FB5C1FC}"/>
              </a:ext>
            </a:extLst>
          </p:cNvPr>
          <p:cNvGraphicFramePr>
            <a:graphicFrameLocks noGrp="1"/>
          </p:cNvGraphicFramePr>
          <p:nvPr>
            <p:ph idx="1"/>
            <p:extLst>
              <p:ext uri="{D42A27DB-BD31-4B8C-83A1-F6EECF244321}">
                <p14:modId xmlns:p14="http://schemas.microsoft.com/office/powerpoint/2010/main" val="2377218245"/>
              </p:ext>
            </p:extLst>
          </p:nvPr>
        </p:nvGraphicFramePr>
        <p:xfrm>
          <a:off x="2242457" y="1417638"/>
          <a:ext cx="7238999" cy="3474720"/>
        </p:xfrm>
        <a:graphic>
          <a:graphicData uri="http://schemas.openxmlformats.org/drawingml/2006/table">
            <a:tbl>
              <a:tblPr firstRow="1" bandRow="1">
                <a:tableStyleId>{69CF1AB2-1976-4502-BF36-3FF5EA218861}</a:tableStyleId>
              </a:tblPr>
              <a:tblGrid>
                <a:gridCol w="5127278">
                  <a:extLst>
                    <a:ext uri="{9D8B030D-6E8A-4147-A177-3AD203B41FA5}">
                      <a16:colId xmlns:a16="http://schemas.microsoft.com/office/drawing/2014/main" val="544500032"/>
                    </a:ext>
                  </a:extLst>
                </a:gridCol>
                <a:gridCol w="2111721">
                  <a:extLst>
                    <a:ext uri="{9D8B030D-6E8A-4147-A177-3AD203B41FA5}">
                      <a16:colId xmlns:a16="http://schemas.microsoft.com/office/drawing/2014/main" val="2621746333"/>
                    </a:ext>
                  </a:extLst>
                </a:gridCol>
              </a:tblGrid>
              <a:tr h="0">
                <a:tc>
                  <a:txBody>
                    <a:bodyPr/>
                    <a:lstStyle/>
                    <a:p>
                      <a:r>
                        <a:rPr lang="en-US" sz="3200" b="0" dirty="0">
                          <a:solidFill>
                            <a:srgbClr val="44546A"/>
                          </a:solidFill>
                          <a:latin typeface="Arial" panose="020B0604020202020204" pitchFamily="34" charset="0"/>
                          <a:cs typeface="Arial" panose="020B0604020202020204" pitchFamily="34" charset="0"/>
                        </a:rPr>
                        <a:t>Members:</a:t>
                      </a:r>
                    </a:p>
                  </a:txBody>
                  <a:tcPr>
                    <a:noFill/>
                  </a:tcPr>
                </a:tc>
                <a:tc>
                  <a:txBody>
                    <a:bodyPr/>
                    <a:lstStyle/>
                    <a:p>
                      <a:pPr algn="r"/>
                      <a:r>
                        <a:rPr lang="en-US" sz="3200" b="0" dirty="0">
                          <a:solidFill>
                            <a:srgbClr val="44546A"/>
                          </a:solidFill>
                          <a:latin typeface="Arial" panose="020B0604020202020204" pitchFamily="34" charset="0"/>
                          <a:cs typeface="Arial" panose="020B0604020202020204" pitchFamily="34" charset="0"/>
                        </a:rPr>
                        <a:t>1,395</a:t>
                      </a:r>
                    </a:p>
                  </a:txBody>
                  <a:tcPr>
                    <a:noFill/>
                  </a:tcPr>
                </a:tc>
                <a:extLst>
                  <a:ext uri="{0D108BD9-81ED-4DB2-BD59-A6C34878D82A}">
                    <a16:rowId xmlns:a16="http://schemas.microsoft.com/office/drawing/2014/main" val="943539978"/>
                  </a:ext>
                </a:extLst>
              </a:tr>
              <a:tr h="370840">
                <a:tc>
                  <a:txBody>
                    <a:bodyPr/>
                    <a:lstStyle/>
                    <a:p>
                      <a:r>
                        <a:rPr lang="en-US" sz="3200" dirty="0">
                          <a:solidFill>
                            <a:srgbClr val="44546A"/>
                          </a:solidFill>
                          <a:latin typeface="Arial" panose="020B0604020202020204" pitchFamily="34" charset="0"/>
                          <a:cs typeface="Arial" panose="020B0604020202020204" pitchFamily="34" charset="0"/>
                        </a:rPr>
                        <a:t>Student Members:</a:t>
                      </a:r>
                    </a:p>
                  </a:txBody>
                  <a:tcPr>
                    <a:noFill/>
                  </a:tcPr>
                </a:tc>
                <a:tc>
                  <a:txBody>
                    <a:bodyPr/>
                    <a:lstStyle/>
                    <a:p>
                      <a:pPr algn="r"/>
                      <a:r>
                        <a:rPr lang="en-US" sz="3200" dirty="0">
                          <a:solidFill>
                            <a:srgbClr val="44546A"/>
                          </a:solidFill>
                          <a:latin typeface="Arial" panose="020B0604020202020204" pitchFamily="34" charset="0"/>
                          <a:cs typeface="Arial" panose="020B0604020202020204" pitchFamily="34" charset="0"/>
                        </a:rPr>
                        <a:t>1,060</a:t>
                      </a:r>
                    </a:p>
                  </a:txBody>
                  <a:tcPr>
                    <a:noFill/>
                  </a:tcPr>
                </a:tc>
                <a:extLst>
                  <a:ext uri="{0D108BD9-81ED-4DB2-BD59-A6C34878D82A}">
                    <a16:rowId xmlns:a16="http://schemas.microsoft.com/office/drawing/2014/main" val="1912167941"/>
                  </a:ext>
                </a:extLst>
              </a:tr>
              <a:tr h="370840">
                <a:tc>
                  <a:txBody>
                    <a:bodyPr/>
                    <a:lstStyle/>
                    <a:p>
                      <a:r>
                        <a:rPr lang="en-US" sz="3200" dirty="0">
                          <a:solidFill>
                            <a:srgbClr val="44546A"/>
                          </a:solidFill>
                          <a:latin typeface="Arial" panose="020B0604020202020204" pitchFamily="34" charset="0"/>
                          <a:cs typeface="Arial" panose="020B0604020202020204" pitchFamily="34" charset="0"/>
                        </a:rPr>
                        <a:t>Retired Members:</a:t>
                      </a:r>
                    </a:p>
                  </a:txBody>
                  <a:tcPr>
                    <a:noFill/>
                  </a:tcPr>
                </a:tc>
                <a:tc>
                  <a:txBody>
                    <a:bodyPr/>
                    <a:lstStyle/>
                    <a:p>
                      <a:pPr algn="r"/>
                      <a:r>
                        <a:rPr lang="en-US" sz="3200" dirty="0">
                          <a:solidFill>
                            <a:srgbClr val="44546A"/>
                          </a:solidFill>
                          <a:latin typeface="Arial" panose="020B0604020202020204" pitchFamily="34" charset="0"/>
                          <a:cs typeface="Arial" panose="020B0604020202020204" pitchFamily="34" charset="0"/>
                        </a:rPr>
                        <a:t>292</a:t>
                      </a:r>
                    </a:p>
                  </a:txBody>
                  <a:tcPr>
                    <a:noFill/>
                  </a:tcPr>
                </a:tc>
                <a:extLst>
                  <a:ext uri="{0D108BD9-81ED-4DB2-BD59-A6C34878D82A}">
                    <a16:rowId xmlns:a16="http://schemas.microsoft.com/office/drawing/2014/main" val="3022041259"/>
                  </a:ext>
                </a:extLst>
              </a:tr>
              <a:tr h="370840">
                <a:tc>
                  <a:txBody>
                    <a:bodyPr/>
                    <a:lstStyle/>
                    <a:p>
                      <a:r>
                        <a:rPr lang="en-US" sz="3200" dirty="0">
                          <a:solidFill>
                            <a:srgbClr val="44546A"/>
                          </a:solidFill>
                          <a:latin typeface="Arial" panose="020B0604020202020204" pitchFamily="34" charset="0"/>
                          <a:cs typeface="Arial" panose="020B0604020202020204" pitchFamily="34" charset="0"/>
                        </a:rPr>
                        <a:t>Affiliate Members:</a:t>
                      </a:r>
                    </a:p>
                  </a:txBody>
                  <a:tcPr>
                    <a:noFill/>
                  </a:tcPr>
                </a:tc>
                <a:tc>
                  <a:txBody>
                    <a:bodyPr/>
                    <a:lstStyle/>
                    <a:p>
                      <a:pPr algn="r"/>
                      <a:r>
                        <a:rPr lang="en-US" sz="3200" dirty="0">
                          <a:solidFill>
                            <a:srgbClr val="44546A"/>
                          </a:solidFill>
                          <a:latin typeface="Arial" panose="020B0604020202020204" pitchFamily="34" charset="0"/>
                          <a:cs typeface="Arial" panose="020B0604020202020204" pitchFamily="34" charset="0"/>
                        </a:rPr>
                        <a:t>39</a:t>
                      </a:r>
                    </a:p>
                  </a:txBody>
                  <a:tcPr>
                    <a:noFill/>
                  </a:tcPr>
                </a:tc>
                <a:extLst>
                  <a:ext uri="{0D108BD9-81ED-4DB2-BD59-A6C34878D82A}">
                    <a16:rowId xmlns:a16="http://schemas.microsoft.com/office/drawing/2014/main" val="3320331493"/>
                  </a:ext>
                </a:extLst>
              </a:tr>
              <a:tr h="370840">
                <a:tc>
                  <a:txBody>
                    <a:bodyPr/>
                    <a:lstStyle/>
                    <a:p>
                      <a:endParaRPr lang="en-US" sz="3200" dirty="0">
                        <a:solidFill>
                          <a:srgbClr val="44546A"/>
                        </a:solidFill>
                        <a:latin typeface="Arial" panose="020B0604020202020204" pitchFamily="34" charset="0"/>
                        <a:cs typeface="Arial" panose="020B0604020202020204" pitchFamily="34" charset="0"/>
                      </a:endParaRPr>
                    </a:p>
                  </a:txBody>
                  <a:tcPr>
                    <a:noFill/>
                  </a:tcPr>
                </a:tc>
                <a:tc>
                  <a:txBody>
                    <a:bodyPr/>
                    <a:lstStyle/>
                    <a:p>
                      <a:pPr algn="r"/>
                      <a:endParaRPr lang="en-US" sz="3200" dirty="0">
                        <a:solidFill>
                          <a:srgbClr val="44546A"/>
                        </a:solidFill>
                        <a:latin typeface="Arial" panose="020B0604020202020204" pitchFamily="34" charset="0"/>
                        <a:cs typeface="Arial" panose="020B0604020202020204" pitchFamily="34" charset="0"/>
                      </a:endParaRPr>
                    </a:p>
                  </a:txBody>
                  <a:tcPr>
                    <a:noFill/>
                  </a:tcPr>
                </a:tc>
                <a:extLst>
                  <a:ext uri="{0D108BD9-81ED-4DB2-BD59-A6C34878D82A}">
                    <a16:rowId xmlns:a16="http://schemas.microsoft.com/office/drawing/2014/main" val="324861629"/>
                  </a:ext>
                </a:extLst>
              </a:tr>
              <a:tr h="370840">
                <a:tc>
                  <a:txBody>
                    <a:bodyPr/>
                    <a:lstStyle/>
                    <a:p>
                      <a:r>
                        <a:rPr lang="en-US" sz="3200" b="1" dirty="0">
                          <a:solidFill>
                            <a:srgbClr val="44546A"/>
                          </a:solidFill>
                          <a:latin typeface="Arial" panose="020B0604020202020204" pitchFamily="34" charset="0"/>
                          <a:cs typeface="Arial" panose="020B0604020202020204" pitchFamily="34" charset="0"/>
                        </a:rPr>
                        <a:t>Total 2025 Membership:</a:t>
                      </a:r>
                    </a:p>
                  </a:txBody>
                  <a:tcPr>
                    <a:noFill/>
                  </a:tcPr>
                </a:tc>
                <a:tc>
                  <a:txBody>
                    <a:bodyPr/>
                    <a:lstStyle/>
                    <a:p>
                      <a:pPr algn="r"/>
                      <a:r>
                        <a:rPr lang="en-US" sz="3200" b="1" dirty="0">
                          <a:solidFill>
                            <a:srgbClr val="44546A"/>
                          </a:solidFill>
                          <a:latin typeface="Arial" panose="020B0604020202020204" pitchFamily="34" charset="0"/>
                          <a:cs typeface="Arial" panose="020B0604020202020204" pitchFamily="34" charset="0"/>
                        </a:rPr>
                        <a:t>3,209</a:t>
                      </a:r>
                    </a:p>
                  </a:txBody>
                  <a:tcPr>
                    <a:noFill/>
                  </a:tcPr>
                </a:tc>
                <a:extLst>
                  <a:ext uri="{0D108BD9-81ED-4DB2-BD59-A6C34878D82A}">
                    <a16:rowId xmlns:a16="http://schemas.microsoft.com/office/drawing/2014/main" val="4257153685"/>
                  </a:ext>
                </a:extLst>
              </a:tr>
            </a:tbl>
          </a:graphicData>
        </a:graphic>
      </p:graphicFrame>
    </p:spTree>
    <p:extLst>
      <p:ext uri="{BB962C8B-B14F-4D97-AF65-F5344CB8AC3E}">
        <p14:creationId xmlns:p14="http://schemas.microsoft.com/office/powerpoint/2010/main" val="2858148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52930FB-3312-49C8-843B-A34C0DC8379F}"/>
              </a:ext>
            </a:extLst>
          </p:cNvPr>
          <p:cNvSpPr txBox="1">
            <a:spLocks/>
          </p:cNvSpPr>
          <p:nvPr/>
        </p:nvSpPr>
        <p:spPr>
          <a:xfrm>
            <a:off x="609600" y="274638"/>
            <a:ext cx="10972800" cy="703930"/>
          </a:xfrm>
          <a:prstGeom prst="rect">
            <a:avLst/>
          </a:prstGeom>
        </p:spPr>
        <p:txBody>
          <a:bodyPr/>
          <a:lstStyle>
            <a:lvl1pPr algn="l" defTabSz="457200" rtl="0" eaLnBrk="1" latinLnBrk="0" hangingPunct="1">
              <a:spcBef>
                <a:spcPct val="0"/>
              </a:spcBef>
              <a:buNone/>
              <a:defRPr sz="3600" kern="1200">
                <a:solidFill>
                  <a:srgbClr val="00497C"/>
                </a:solidFill>
                <a:latin typeface="Arial" panose="020B0604020202020204" pitchFamily="34" charset="0"/>
                <a:ea typeface="+mj-ea"/>
                <a:cs typeface="Arial" panose="020B0604020202020204" pitchFamily="34" charset="0"/>
              </a:defRPr>
            </a:lvl1pPr>
          </a:lstStyle>
          <a:p>
            <a:r>
              <a:rPr lang="en-US" altLang="en-US" sz="3600">
                <a:ea typeface="ＭＳ Ｐゴシック" pitchFamily="34" charset="-128"/>
              </a:rPr>
              <a:t>IADR Scientific Research Groups/Networks</a:t>
            </a:r>
            <a:endParaRPr lang="en-US"/>
          </a:p>
        </p:txBody>
      </p:sp>
      <p:sp>
        <p:nvSpPr>
          <p:cNvPr id="8" name="TextBox 7">
            <a:extLst>
              <a:ext uri="{FF2B5EF4-FFF2-40B4-BE49-F238E27FC236}">
                <a16:creationId xmlns:a16="http://schemas.microsoft.com/office/drawing/2014/main" id="{0DA4B0AC-4BAC-4DDF-8F5E-4628388B5AE1}"/>
              </a:ext>
            </a:extLst>
          </p:cNvPr>
          <p:cNvSpPr txBox="1"/>
          <p:nvPr/>
        </p:nvSpPr>
        <p:spPr>
          <a:xfrm>
            <a:off x="561473" y="1150847"/>
            <a:ext cx="3390900" cy="4247317"/>
          </a:xfrm>
          <a:prstGeom prst="rect">
            <a:avLst/>
          </a:prstGeom>
          <a:noFill/>
        </p:spPr>
        <p:txBody>
          <a:bodyPr wrap="square">
            <a:spAutoFit/>
          </a:bodyPr>
          <a:lstStyle/>
          <a:p>
            <a:pPr>
              <a:defRPr/>
            </a:pPr>
            <a:r>
              <a:rPr lang="en-US" b="1" dirty="0">
                <a:solidFill>
                  <a:srgbClr val="44546A"/>
                </a:solidFill>
                <a:latin typeface="Arial" panose="020B0604020202020204" pitchFamily="34" charset="0"/>
                <a:cs typeface="Arial" panose="020B0604020202020204" pitchFamily="34" charset="0"/>
              </a:rPr>
              <a:t>Scientific Groups</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Behavioral, Epi &amp; HSR</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Cariology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Craniofacial Biology</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Dental Anesthesiology &amp;</a:t>
            </a:r>
            <a:br>
              <a:rPr lang="en-US" dirty="0">
                <a:solidFill>
                  <a:srgbClr val="44546A"/>
                </a:solidFill>
                <a:latin typeface="Arial" panose="020B0604020202020204" pitchFamily="34" charset="0"/>
                <a:cs typeface="Arial" panose="020B0604020202020204" pitchFamily="34" charset="0"/>
              </a:rPr>
            </a:br>
            <a:r>
              <a:rPr lang="en-US" dirty="0">
                <a:solidFill>
                  <a:srgbClr val="44546A"/>
                </a:solidFill>
                <a:latin typeface="Arial" panose="020B0604020202020204" pitchFamily="34" charset="0"/>
                <a:cs typeface="Arial" panose="020B0604020202020204" pitchFamily="34" charset="0"/>
              </a:rPr>
              <a:t>Special Care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Dental Materials</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Diagnostic Sciences</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Education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Geriatric Oral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Implantology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Microbiology/Immunology</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Lasers &amp; </a:t>
            </a:r>
            <a:r>
              <a:rPr lang="en-US" dirty="0" err="1">
                <a:solidFill>
                  <a:srgbClr val="44546A"/>
                </a:solidFill>
                <a:latin typeface="Arial" panose="020B0604020202020204" pitchFamily="34" charset="0"/>
                <a:cs typeface="Arial" panose="020B0604020202020204" pitchFamily="34" charset="0"/>
              </a:rPr>
              <a:t>Biophotonics</a:t>
            </a:r>
            <a:endParaRPr lang="en-US" dirty="0">
              <a:solidFill>
                <a:srgbClr val="44546A"/>
              </a:solidFill>
              <a:latin typeface="Arial" panose="020B0604020202020204" pitchFamily="34" charset="0"/>
              <a:cs typeface="Arial" panose="020B0604020202020204" pitchFamily="34" charset="0"/>
            </a:endParaRP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Mineralized Tissue</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Neuroscience/TMJ</a:t>
            </a:r>
          </a:p>
        </p:txBody>
      </p:sp>
      <p:sp>
        <p:nvSpPr>
          <p:cNvPr id="11" name="TextBox 10">
            <a:extLst>
              <a:ext uri="{FF2B5EF4-FFF2-40B4-BE49-F238E27FC236}">
                <a16:creationId xmlns:a16="http://schemas.microsoft.com/office/drawing/2014/main" id="{165AFED3-14D5-4B04-9835-F9437B00EAB2}"/>
              </a:ext>
            </a:extLst>
          </p:cNvPr>
          <p:cNvSpPr txBox="1"/>
          <p:nvPr/>
        </p:nvSpPr>
        <p:spPr>
          <a:xfrm>
            <a:off x="3691807" y="1381464"/>
            <a:ext cx="3390900" cy="4247317"/>
          </a:xfrm>
          <a:prstGeom prst="rect">
            <a:avLst/>
          </a:prstGeom>
          <a:noFill/>
        </p:spPr>
        <p:txBody>
          <a:bodyPr wrap="square" rtlCol="0">
            <a:spAutoFit/>
          </a:bodyPr>
          <a:lstStyle/>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Nutrition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Oral &amp; Maxillofacial Surgery</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Oral Health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Oral Medicine &amp; Pathology</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Orthodontics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Pediatric Oral Health Research </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Periodontal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Pharmacology, Therapeutics &amp;Toxicology</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Prosthodontics Pulp Biology &amp; Regeneration</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Salivary Research</a:t>
            </a:r>
          </a:p>
          <a:p>
            <a:pPr marL="234950" indent="-234950">
              <a:buFontTx/>
              <a:buChar char="•"/>
              <a:defRPr/>
            </a:pPr>
            <a:r>
              <a:rPr lang="en-US" dirty="0">
                <a:solidFill>
                  <a:srgbClr val="44546A"/>
                </a:solidFill>
                <a:latin typeface="Arial" panose="020B0604020202020204" pitchFamily="34" charset="0"/>
                <a:cs typeface="Arial" panose="020B0604020202020204" pitchFamily="34" charset="0"/>
              </a:rPr>
              <a:t>Stem Cell Biology</a:t>
            </a:r>
          </a:p>
          <a:p>
            <a:endParaRPr lang="en-US" dirty="0">
              <a:solidFill>
                <a:srgbClr val="44546A"/>
              </a:solidFill>
            </a:endParaRPr>
          </a:p>
        </p:txBody>
      </p:sp>
      <p:sp>
        <p:nvSpPr>
          <p:cNvPr id="12" name="TextBox 11">
            <a:extLst>
              <a:ext uri="{FF2B5EF4-FFF2-40B4-BE49-F238E27FC236}">
                <a16:creationId xmlns:a16="http://schemas.microsoft.com/office/drawing/2014/main" id="{AD1B390B-864E-4A8C-B94F-1332B463B7BA}"/>
              </a:ext>
            </a:extLst>
          </p:cNvPr>
          <p:cNvSpPr txBox="1"/>
          <p:nvPr/>
        </p:nvSpPr>
        <p:spPr>
          <a:xfrm>
            <a:off x="7174146" y="1138096"/>
            <a:ext cx="4780109" cy="4524315"/>
          </a:xfrm>
          <a:prstGeom prst="rect">
            <a:avLst/>
          </a:prstGeom>
          <a:noFill/>
        </p:spPr>
        <p:txBody>
          <a:bodyPr wrap="square">
            <a:spAutoFit/>
          </a:bodyPr>
          <a:lstStyle/>
          <a:p>
            <a:pPr marL="234950" indent="-234950">
              <a:defRPr/>
            </a:pPr>
            <a:r>
              <a:rPr lang="en-US" b="1" dirty="0">
                <a:solidFill>
                  <a:srgbClr val="44546A"/>
                </a:solidFill>
                <a:latin typeface="Arial" panose="020B0604020202020204" pitchFamily="34" charset="0"/>
                <a:cs typeface="Arial" panose="020B0604020202020204" pitchFamily="34" charset="0"/>
              </a:rPr>
              <a:t>Networks</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Clinical and Translational Science</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Digital Dentistry Research Network</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e-Oral Health Network </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Evidence-based Dentistry </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Global Oral Health Inequalities Research Network</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International Network for Orofacial Pain and Related Disorders Methodology (</a:t>
            </a:r>
            <a:r>
              <a:rPr lang="en-US" dirty="0" err="1">
                <a:solidFill>
                  <a:srgbClr val="44546A"/>
                </a:solidFill>
                <a:latin typeface="Arial" panose="020B0604020202020204" pitchFamily="34" charset="0"/>
                <a:cs typeface="Arial" panose="020B0604020202020204" pitchFamily="34" charset="0"/>
              </a:rPr>
              <a:t>INfORM</a:t>
            </a:r>
            <a:r>
              <a:rPr lang="en-US" dirty="0">
                <a:solidFill>
                  <a:srgbClr val="44546A"/>
                </a:solidFill>
                <a:latin typeface="Arial" panose="020B0604020202020204" pitchFamily="34" charset="0"/>
                <a:cs typeface="Arial" panose="020B0604020202020204" pitchFamily="34" charset="0"/>
              </a:rPr>
              <a:t>)</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Minimally Invasive Dentistry Network</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Network for Practice-based Research</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Oral Malodor Network</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Pride in Dental Research Network</a:t>
            </a:r>
            <a:endParaRPr lang="en-US" b="1" dirty="0">
              <a:solidFill>
                <a:srgbClr val="44546A"/>
              </a:solidFill>
              <a:latin typeface="Arial" panose="020B0604020202020204" pitchFamily="34" charset="0"/>
              <a:cs typeface="Arial" panose="020B0604020202020204" pitchFamily="34" charset="0"/>
            </a:endParaRP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Student Training and Research</a:t>
            </a:r>
          </a:p>
          <a:p>
            <a:pPr marL="234950" indent="-234950">
              <a:buFont typeface="Arial" pitchFamily="34" charset="0"/>
              <a:buChar char="•"/>
              <a:defRPr/>
            </a:pPr>
            <a:r>
              <a:rPr lang="en-US" dirty="0">
                <a:solidFill>
                  <a:srgbClr val="44546A"/>
                </a:solidFill>
                <a:latin typeface="Arial" panose="020B0604020202020204" pitchFamily="34" charset="0"/>
                <a:cs typeface="Arial" panose="020B0604020202020204" pitchFamily="34" charset="0"/>
              </a:rPr>
              <a:t>Women in Science Network</a:t>
            </a:r>
          </a:p>
        </p:txBody>
      </p:sp>
    </p:spTree>
    <p:extLst>
      <p:ext uri="{BB962C8B-B14F-4D97-AF65-F5344CB8AC3E}">
        <p14:creationId xmlns:p14="http://schemas.microsoft.com/office/powerpoint/2010/main" val="262348737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070aea2-17f6-4440-970e-814d7ac414f2">
      <Terms xmlns="http://schemas.microsoft.com/office/infopath/2007/PartnerControls"/>
    </lcf76f155ced4ddcb4097134ff3c332f>
    <TaxCatchAll xmlns="996b4a3d-442b-41c7-be1d-abd3b7408d6c" xsi:nil="true"/>
    <ChristopherFox xmlns="5070aea2-17f6-4440-970e-814d7ac414f2">true</ChristopherFox>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F41DCCD8DF26E4FB084A8B0EC87B308" ma:contentTypeVersion="20" ma:contentTypeDescription="Create a new document." ma:contentTypeScope="" ma:versionID="a9c4553849bfd76d83a4085cb9dd5276">
  <xsd:schema xmlns:xsd="http://www.w3.org/2001/XMLSchema" xmlns:xs="http://www.w3.org/2001/XMLSchema" xmlns:p="http://schemas.microsoft.com/office/2006/metadata/properties" xmlns:ns2="5070aea2-17f6-4440-970e-814d7ac414f2" xmlns:ns3="996b4a3d-442b-41c7-be1d-abd3b7408d6c" targetNamespace="http://schemas.microsoft.com/office/2006/metadata/properties" ma:root="true" ma:fieldsID="388d467caadcf219be8f1ebd033c622d" ns2:_="" ns3:_="">
    <xsd:import namespace="5070aea2-17f6-4440-970e-814d7ac414f2"/>
    <xsd:import namespace="996b4a3d-442b-41c7-be1d-abd3b7408d6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lcf76f155ced4ddcb4097134ff3c332f" minOccurs="0"/>
                <xsd:element ref="ns3:TaxCatchAll" minOccurs="0"/>
                <xsd:element ref="ns2:ChristopherFox"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70aea2-17f6-4440-970e-814d7ac414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62ab20-24cc-4213-92c9-15c88d45ddd7" ma:termSetId="09814cd3-568e-fe90-9814-8d621ff8fb84" ma:anchorId="fba54fb3-c3e1-fe81-a776-ca4b69148c4d" ma:open="true" ma:isKeyword="false">
      <xsd:complexType>
        <xsd:sequence>
          <xsd:element ref="pc:Terms" minOccurs="0" maxOccurs="1"/>
        </xsd:sequence>
      </xsd:complexType>
    </xsd:element>
    <xsd:element name="ChristopherFox" ma:index="24" nillable="true" ma:displayName="Christopher Fox" ma:default="1" ma:format="Dropdown" ma:internalName="ChristopherFox">
      <xsd:simpleType>
        <xsd:restriction base="dms:Boolea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96b4a3d-442b-41c7-be1d-abd3b7408d6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96e690-9043-427e-b3d2-ac7945ce6285}" ma:internalName="TaxCatchAll" ma:showField="CatchAllData" ma:web="996b4a3d-442b-41c7-be1d-abd3b7408d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8B600C-2D44-47A7-8C86-6D7244C87E2C}">
  <ds:schemaRefs>
    <ds:schemaRef ds:uri="5070aea2-17f6-4440-970e-814d7ac414f2"/>
    <ds:schemaRef ds:uri="996b4a3d-442b-41c7-be1d-abd3b7408d6c"/>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2AB1C35-87A3-4758-ADF6-B5D2E673DE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70aea2-17f6-4440-970e-814d7ac414f2"/>
    <ds:schemaRef ds:uri="996b4a3d-442b-41c7-be1d-abd3b7408d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A37CBA-C212-4AE4-8CAB-B3338F88B8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4499</TotalTime>
  <Words>2047</Words>
  <Application>Microsoft Office PowerPoint</Application>
  <PresentationFormat>Widescreen</PresentationFormat>
  <Paragraphs>227</Paragraphs>
  <Slides>25</Slides>
  <Notes>24</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25</vt:i4>
      </vt:variant>
    </vt:vector>
  </HeadingPairs>
  <TitlesOfParts>
    <vt:vector size="38" baseType="lpstr">
      <vt:lpstr>ＭＳ Ｐゴシック</vt:lpstr>
      <vt:lpstr>Arial</vt:lpstr>
      <vt:lpstr>Arial</vt:lpstr>
      <vt:lpstr>Arial Nova</vt:lpstr>
      <vt:lpstr>BloggerSans</vt:lpstr>
      <vt:lpstr>Calibri</vt:lpstr>
      <vt:lpstr>Gill Sans MT</vt:lpstr>
      <vt:lpstr>Overpass Light</vt:lpstr>
      <vt:lpstr>1_Custom Design</vt:lpstr>
      <vt:lpstr>Custom Design</vt:lpstr>
      <vt:lpstr>3_Default Theme</vt:lpstr>
      <vt:lpstr>2_Default Theme</vt:lpstr>
      <vt:lpstr>5_Default Theme</vt:lpstr>
      <vt:lpstr>About Us</vt:lpstr>
      <vt:lpstr>Our Mission  Drive dental, oral, and craniofacial research to advance health and well-being.  </vt:lpstr>
      <vt:lpstr>PowerPoint Presentation</vt:lpstr>
      <vt:lpstr>AADOCR Values</vt:lpstr>
      <vt:lpstr>PowerPoint Presentation</vt:lpstr>
      <vt:lpstr>PowerPoint Presentation</vt:lpstr>
      <vt:lpstr>PowerPoint Presentation</vt:lpstr>
      <vt:lpstr>Membership Breakdown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AADOCR Board of Directors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kim</dc:creator>
  <cp:lastModifiedBy>Matthew Niner</cp:lastModifiedBy>
  <cp:revision>9</cp:revision>
  <dcterms:created xsi:type="dcterms:W3CDTF">2020-10-15T14:07:12Z</dcterms:created>
  <dcterms:modified xsi:type="dcterms:W3CDTF">2026-07-08T15:44:57Z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1226000.00000000</vt:lpwstr>
  </property>
  <property fmtid="{D5CDD505-2E9C-101B-9397-08002B2CF9AE}" pid="3" name="ContentTypeId">
    <vt:lpwstr>0x010100AF41DCCD8DF26E4FB084A8B0EC87B308</vt:lpwstr>
  </property>
  <property fmtid="{D5CDD505-2E9C-101B-9397-08002B2CF9AE}" pid="4" name="MediaServiceImageTags">
    <vt:lpwstr/>
  </property>
</Properties>
</file>